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46" r:id="rId1"/>
  </p:sldMasterIdLst>
  <p:notesMasterIdLst>
    <p:notesMasterId r:id="rId27"/>
  </p:notesMasterIdLst>
  <p:sldIdLst>
    <p:sldId id="329" r:id="rId2"/>
    <p:sldId id="257" r:id="rId3"/>
    <p:sldId id="260" r:id="rId4"/>
    <p:sldId id="259" r:id="rId5"/>
    <p:sldId id="304" r:id="rId6"/>
    <p:sldId id="302" r:id="rId7"/>
    <p:sldId id="333" r:id="rId8"/>
    <p:sldId id="355" r:id="rId9"/>
    <p:sldId id="262" r:id="rId10"/>
    <p:sldId id="334" r:id="rId11"/>
    <p:sldId id="335" r:id="rId12"/>
    <p:sldId id="336" r:id="rId13"/>
    <p:sldId id="345" r:id="rId14"/>
    <p:sldId id="346" r:id="rId15"/>
    <p:sldId id="347" r:id="rId16"/>
    <p:sldId id="348" r:id="rId17"/>
    <p:sldId id="349" r:id="rId18"/>
    <p:sldId id="350" r:id="rId19"/>
    <p:sldId id="351" r:id="rId20"/>
    <p:sldId id="352" r:id="rId21"/>
    <p:sldId id="357" r:id="rId22"/>
    <p:sldId id="356" r:id="rId23"/>
    <p:sldId id="353" r:id="rId24"/>
    <p:sldId id="358" r:id="rId25"/>
    <p:sldId id="295" r:id="rId2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ukesh kumar" initials="Sk" lastIdx="1" clrIdx="0">
    <p:extLst>
      <p:ext uri="{19B8F6BF-5375-455C-9EA6-DF929625EA0E}">
        <p15:presenceInfo xmlns:p15="http://schemas.microsoft.com/office/powerpoint/2012/main" userId="Sukesh kuma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2E4E4"/>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739" autoAdjust="0"/>
    <p:restoredTop sz="94624" autoAdjust="0"/>
  </p:normalViewPr>
  <p:slideViewPr>
    <p:cSldViewPr snapToGrid="0">
      <p:cViewPr varScale="1">
        <p:scale>
          <a:sx n="80" d="100"/>
          <a:sy n="80" d="100"/>
        </p:scale>
        <p:origin x="390" y="90"/>
      </p:cViewPr>
      <p:guideLst>
        <p:guide orient="horz" pos="2160"/>
        <p:guide pos="3840"/>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A5AB777-7AF7-4C21-841A-8887F1A5282E}" type="datetimeFigureOut">
              <a:rPr lang="en-US" smtClean="0"/>
              <a:pPr/>
              <a:t>5/4/2019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10269DB-4E69-45EB-8669-26814FE64A25}" type="slidenum">
              <a:rPr lang="en-US" smtClean="0"/>
              <a:pPr/>
              <a:t>‹#›</a:t>
            </a:fld>
            <a:endParaRPr lang="en-US"/>
          </a:p>
        </p:txBody>
      </p:sp>
    </p:spTree>
    <p:extLst>
      <p:ext uri="{BB962C8B-B14F-4D97-AF65-F5344CB8AC3E}">
        <p14:creationId xmlns:p14="http://schemas.microsoft.com/office/powerpoint/2010/main" val="18490602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en-US" smtClean="0"/>
              <a:t>Click to edit Master title style</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C38430E2-5056-4A8B-9420-200C1D084F63}" type="datetimeFigureOut">
              <a:rPr lang="en-US" smtClean="0"/>
              <a:pPr/>
              <a:t>5/4/2019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3665545F-51FE-460A-BC86-A6C86766BF76}" type="slidenum">
              <a:rPr lang="en-US" smtClean="0"/>
              <a:pPr/>
              <a:t>‹#›</a:t>
            </a:fld>
            <a:endParaRPr lang="en-US"/>
          </a:p>
        </p:txBody>
      </p:sp>
    </p:spTree>
    <p:extLst>
      <p:ext uri="{BB962C8B-B14F-4D97-AF65-F5344CB8AC3E}">
        <p14:creationId xmlns:p14="http://schemas.microsoft.com/office/powerpoint/2010/main" val="26518433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38430E2-5056-4A8B-9420-200C1D084F63}" type="datetimeFigureOut">
              <a:rPr lang="en-US" smtClean="0"/>
              <a:pPr/>
              <a:t>5/4/2019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665545F-51FE-460A-BC86-A6C86766BF76}" type="slidenum">
              <a:rPr lang="en-US" smtClean="0"/>
              <a:pPr/>
              <a:t>‹#›</a:t>
            </a:fld>
            <a:endParaRPr lang="en-US"/>
          </a:p>
        </p:txBody>
      </p:sp>
    </p:spTree>
    <p:extLst>
      <p:ext uri="{BB962C8B-B14F-4D97-AF65-F5344CB8AC3E}">
        <p14:creationId xmlns:p14="http://schemas.microsoft.com/office/powerpoint/2010/main" val="17338570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38430E2-5056-4A8B-9420-200C1D084F63}" type="datetimeFigureOut">
              <a:rPr lang="en-US" smtClean="0"/>
              <a:pPr/>
              <a:t>5/4/2019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665545F-51FE-460A-BC86-A6C86766BF76}" type="slidenum">
              <a:rPr lang="en-US" smtClean="0"/>
              <a:pPr/>
              <a:t>‹#›</a:t>
            </a:fld>
            <a:endParaRPr lang="en-US"/>
          </a:p>
        </p:txBody>
      </p:sp>
    </p:spTree>
    <p:extLst>
      <p:ext uri="{BB962C8B-B14F-4D97-AF65-F5344CB8AC3E}">
        <p14:creationId xmlns:p14="http://schemas.microsoft.com/office/powerpoint/2010/main" val="18048919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38430E2-5056-4A8B-9420-200C1D084F63}" type="datetimeFigureOut">
              <a:rPr lang="en-US" smtClean="0"/>
              <a:pPr/>
              <a:t>5/4/2019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665545F-51FE-460A-BC86-A6C86766BF76}" type="slidenum">
              <a:rPr lang="en-US" smtClean="0"/>
              <a:pPr/>
              <a:t>‹#›</a:t>
            </a:fld>
            <a:endParaRPr lang="en-US"/>
          </a:p>
        </p:txBody>
      </p:sp>
    </p:spTree>
    <p:extLst>
      <p:ext uri="{BB962C8B-B14F-4D97-AF65-F5344CB8AC3E}">
        <p14:creationId xmlns:p14="http://schemas.microsoft.com/office/powerpoint/2010/main" val="22342494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n-US" smtClean="0"/>
              <a:t>Click to edit Master title style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a:xfrm>
            <a:off x="8593667" y="6272784"/>
            <a:ext cx="2644309" cy="365125"/>
          </a:xfrm>
        </p:spPr>
        <p:txBody>
          <a:bodyPr/>
          <a:lstStyle/>
          <a:p>
            <a:fld id="{C38430E2-5056-4A8B-9420-200C1D084F63}" type="datetimeFigureOut">
              <a:rPr lang="en-US" smtClean="0"/>
              <a:pPr/>
              <a:t>5/4/2019</a:t>
            </a:fld>
            <a:endParaRPr lang="en-US"/>
          </a:p>
        </p:txBody>
      </p:sp>
      <p:sp>
        <p:nvSpPr>
          <p:cNvPr id="5" name="Footer Placeholder 4"/>
          <p:cNvSpPr>
            <a:spLocks noGrp="1"/>
          </p:cNvSpPr>
          <p:nvPr>
            <p:ph type="ftr" sz="quarter" idx="11"/>
          </p:nvPr>
        </p:nvSpPr>
        <p:spPr>
          <a:xfrm>
            <a:off x="2182708" y="6272784"/>
            <a:ext cx="6327648" cy="365125"/>
          </a:xfrm>
        </p:spPr>
        <p:txBody>
          <a:bodyPr/>
          <a:lstStyle/>
          <a:p>
            <a:endParaRPr lang="en-US"/>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3665545F-51FE-460A-BC86-A6C86766BF76}" type="slidenum">
              <a:rPr lang="en-US" smtClean="0"/>
              <a:pPr/>
              <a:t>‹#›</a:t>
            </a:fld>
            <a:endParaRPr lang="en-US"/>
          </a:p>
        </p:txBody>
      </p:sp>
    </p:spTree>
    <p:extLst>
      <p:ext uri="{BB962C8B-B14F-4D97-AF65-F5344CB8AC3E}">
        <p14:creationId xmlns:p14="http://schemas.microsoft.com/office/powerpoint/2010/main" val="38343616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C38430E2-5056-4A8B-9420-200C1D084F63}" type="datetimeFigureOut">
              <a:rPr lang="en-US" smtClean="0"/>
              <a:pPr/>
              <a:t>5/4/2019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665545F-51FE-460A-BC86-A6C86766BF76}" type="slidenum">
              <a:rPr lang="en-US" smtClean="0"/>
              <a:pPr/>
              <a:t>‹#›</a:t>
            </a:fld>
            <a:endParaRPr lang="en-US"/>
          </a:p>
        </p:txBody>
      </p:sp>
    </p:spTree>
    <p:extLst>
      <p:ext uri="{BB962C8B-B14F-4D97-AF65-F5344CB8AC3E}">
        <p14:creationId xmlns:p14="http://schemas.microsoft.com/office/powerpoint/2010/main" val="16633140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C38430E2-5056-4A8B-9420-200C1D084F63}" type="datetimeFigureOut">
              <a:rPr lang="en-US" smtClean="0"/>
              <a:pPr/>
              <a:t>5/4/2019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665545F-51FE-460A-BC86-A6C86766BF76}" type="slidenum">
              <a:rPr lang="en-US" smtClean="0"/>
              <a:pPr/>
              <a:t>‹#›</a:t>
            </a:fld>
            <a:endParaRPr lang="en-US"/>
          </a:p>
        </p:txBody>
      </p:sp>
    </p:spTree>
    <p:extLst>
      <p:ext uri="{BB962C8B-B14F-4D97-AF65-F5344CB8AC3E}">
        <p14:creationId xmlns:p14="http://schemas.microsoft.com/office/powerpoint/2010/main" val="36645124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C38430E2-5056-4A8B-9420-200C1D084F63}" type="datetimeFigureOut">
              <a:rPr lang="en-US" smtClean="0"/>
              <a:pPr/>
              <a:t>5/4/2019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665545F-51FE-460A-BC86-A6C86766BF76}" type="slidenum">
              <a:rPr lang="en-US" smtClean="0"/>
              <a:pPr/>
              <a:t>‹#›</a:t>
            </a:fld>
            <a:endParaRPr lang="en-US"/>
          </a:p>
        </p:txBody>
      </p:sp>
    </p:spTree>
    <p:extLst>
      <p:ext uri="{BB962C8B-B14F-4D97-AF65-F5344CB8AC3E}">
        <p14:creationId xmlns:p14="http://schemas.microsoft.com/office/powerpoint/2010/main" val="25387207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38430E2-5056-4A8B-9420-200C1D084F63}" type="datetimeFigureOut">
              <a:rPr lang="en-US" smtClean="0"/>
              <a:pPr/>
              <a:t>5/4/2019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665545F-51FE-460A-BC86-A6C86766BF76}" type="slidenum">
              <a:rPr lang="en-US" smtClean="0"/>
              <a:pPr/>
              <a:t>‹#›</a:t>
            </a:fld>
            <a:endParaRPr lang="en-US"/>
          </a:p>
        </p:txBody>
      </p:sp>
    </p:spTree>
    <p:extLst>
      <p:ext uri="{BB962C8B-B14F-4D97-AF65-F5344CB8AC3E}">
        <p14:creationId xmlns:p14="http://schemas.microsoft.com/office/powerpoint/2010/main" val="23970369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smtClean="0"/>
              <a:t>Click to edit Master title style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C38430E2-5056-4A8B-9420-200C1D084F63}" type="datetimeFigureOut">
              <a:rPr lang="en-US" smtClean="0"/>
              <a:pPr/>
              <a:t>5/4/2019</a:t>
            </a:fld>
            <a:endParaRPr lang="en-US"/>
          </a:p>
        </p:txBody>
      </p:sp>
      <p:sp>
        <p:nvSpPr>
          <p:cNvPr id="6" name="Footer Placeholder 5"/>
          <p:cNvSpPr>
            <a:spLocks noGrp="1"/>
          </p:cNvSpPr>
          <p:nvPr>
            <p:ph type="ftr" sz="quarter" idx="11"/>
          </p:nvPr>
        </p:nvSpPr>
        <p:spPr/>
        <p:txBody>
          <a:bodyPr/>
          <a:lstStyle/>
          <a:p>
            <a:endParaRPr lang="en-US"/>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3665545F-51FE-460A-BC86-A6C86766BF76}" type="slidenum">
              <a:rPr lang="en-US" smtClean="0"/>
              <a:pPr/>
              <a:t>‹#›</a:t>
            </a:fld>
            <a:endParaRPr lang="en-US"/>
          </a:p>
        </p:txBody>
      </p:sp>
    </p:spTree>
    <p:extLst>
      <p:ext uri="{BB962C8B-B14F-4D97-AF65-F5344CB8AC3E}">
        <p14:creationId xmlns:p14="http://schemas.microsoft.com/office/powerpoint/2010/main" val="13319409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0" y="0"/>
            <a:ext cx="8303740"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C38430E2-5056-4A8B-9420-200C1D084F63}" type="datetimeFigureOut">
              <a:rPr lang="en-US" smtClean="0"/>
              <a:pPr/>
              <a:t>5/4/2019</a:t>
            </a:fld>
            <a:endParaRPr lang="en-US"/>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3665545F-51FE-460A-BC86-A6C86766BF76}" type="slidenum">
              <a:rPr lang="en-US" smtClean="0"/>
              <a:pPr/>
              <a:t>‹#›</a:t>
            </a:fld>
            <a:endParaRPr lang="en-US"/>
          </a:p>
        </p:txBody>
      </p:sp>
    </p:spTree>
    <p:extLst>
      <p:ext uri="{BB962C8B-B14F-4D97-AF65-F5344CB8AC3E}">
        <p14:creationId xmlns:p14="http://schemas.microsoft.com/office/powerpoint/2010/main" val="37826197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C38430E2-5056-4A8B-9420-200C1D084F63}" type="datetimeFigureOut">
              <a:rPr lang="en-US" smtClean="0"/>
              <a:pPr/>
              <a:t>5/4/2019</a:t>
            </a:fld>
            <a:endParaRPr lang="en-US"/>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US"/>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3665545F-51FE-460A-BC86-A6C86766BF76}" type="slidenum">
              <a:rPr lang="en-US" smtClean="0"/>
              <a:pPr/>
              <a:t>‹#›</a:t>
            </a:fld>
            <a:endParaRPr lang="en-US"/>
          </a:p>
        </p:txBody>
      </p:sp>
    </p:spTree>
    <p:extLst>
      <p:ext uri="{BB962C8B-B14F-4D97-AF65-F5344CB8AC3E}">
        <p14:creationId xmlns:p14="http://schemas.microsoft.com/office/powerpoint/2010/main" val="4001032592"/>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Lst>
  <p:txStyles>
    <p:titleStyle>
      <a:lvl1pPr algn="l" defTabSz="914400" rtl="0" eaLnBrk="1" latinLnBrk="0" hangingPunct="1">
        <a:lnSpc>
          <a:spcPct val="90000"/>
        </a:lnSpc>
        <a:spcBef>
          <a:spcPct val="0"/>
        </a:spcBef>
        <a:buNone/>
        <a:defRPr sz="540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hyperlink" Target="http://developer.android.com/index.html" TargetMode="External"/><Relationship Id="rId2" Type="http://schemas.openxmlformats.org/officeDocument/2006/relationships/hyperlink" Target="http://www.android.com/" TargetMode="External"/><Relationship Id="rId1" Type="http://schemas.openxmlformats.org/officeDocument/2006/relationships/slideLayout" Target="../slideLayouts/slideLayout7.xml"/><Relationship Id="rId4" Type="http://schemas.openxmlformats.org/officeDocument/2006/relationships/hyperlink" Target="http://developer.android.com/reference/packages.html" TargetMode="External"/></Relationships>
</file>

<file path=ppt/slides/_rels/slide2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alphaModFix amt="19000"/>
            <a:lum/>
          </a:blip>
          <a:srcRect/>
          <a:stretch>
            <a:fillRect/>
          </a:stretch>
        </a:blipFill>
        <a:effectLst/>
      </p:bgPr>
    </p:bg>
    <p:spTree>
      <p:nvGrpSpPr>
        <p:cNvPr id="1" name=""/>
        <p:cNvGrpSpPr/>
        <p:nvPr/>
      </p:nvGrpSpPr>
      <p:grpSpPr>
        <a:xfrm>
          <a:off x="0" y="0"/>
          <a:ext cx="0" cy="0"/>
          <a:chOff x="0" y="0"/>
          <a:chExt cx="0" cy="0"/>
        </a:xfrm>
      </p:grpSpPr>
      <p:sp>
        <p:nvSpPr>
          <p:cNvPr id="2" name="Rectangle 1"/>
          <p:cNvSpPr/>
          <p:nvPr/>
        </p:nvSpPr>
        <p:spPr>
          <a:xfrm>
            <a:off x="2760989" y="122917"/>
            <a:ext cx="6670031" cy="487506"/>
          </a:xfrm>
          <a:prstGeom prst="rect">
            <a:avLst/>
          </a:prstGeom>
        </p:spPr>
        <p:txBody>
          <a:bodyPr wrap="none">
            <a:spAutoFit/>
          </a:bodyPr>
          <a:lstStyle/>
          <a:p>
            <a:pPr algn="ctr">
              <a:lnSpc>
                <a:spcPct val="107000"/>
              </a:lnSpc>
              <a:spcAft>
                <a:spcPts val="800"/>
              </a:spcAft>
            </a:pPr>
            <a:r>
              <a:rPr lang="en-IN" sz="2400" b="1" dirty="0" smtClean="0">
                <a:latin typeface="Arial" panose="020B0604020202020204" pitchFamily="34" charset="0"/>
                <a:ea typeface="Calibri" panose="020F0502020204030204" pitchFamily="34" charset="0"/>
                <a:cs typeface="Mangal"/>
              </a:rPr>
              <a:t>Oriental </a:t>
            </a:r>
            <a:r>
              <a:rPr lang="en-IN" sz="2400" b="1" dirty="0">
                <a:latin typeface="Arial" panose="020B0604020202020204" pitchFamily="34" charset="0"/>
                <a:ea typeface="Calibri" panose="020F0502020204030204" pitchFamily="34" charset="0"/>
                <a:cs typeface="Mangal"/>
              </a:rPr>
              <a:t>Institute </a:t>
            </a:r>
            <a:r>
              <a:rPr lang="en-IN" sz="2400" b="1" dirty="0" smtClean="0">
                <a:latin typeface="Arial" panose="020B0604020202020204" pitchFamily="34" charset="0"/>
                <a:ea typeface="Calibri" panose="020F0502020204030204" pitchFamily="34" charset="0"/>
                <a:cs typeface="Mangal"/>
              </a:rPr>
              <a:t>of Science and Technology</a:t>
            </a:r>
            <a:endParaRPr lang="en-US" sz="2400" dirty="0">
              <a:effectLst/>
              <a:latin typeface="Calibri" panose="020F0502020204030204" pitchFamily="34" charset="0"/>
              <a:ea typeface="Calibri" panose="020F0502020204030204" pitchFamily="34" charset="0"/>
              <a:cs typeface="Mangal"/>
            </a:endParaRPr>
          </a:p>
        </p:txBody>
      </p:sp>
      <p:sp>
        <p:nvSpPr>
          <p:cNvPr id="4" name="Rectangle 3"/>
          <p:cNvSpPr/>
          <p:nvPr/>
        </p:nvSpPr>
        <p:spPr>
          <a:xfrm>
            <a:off x="4160355" y="454796"/>
            <a:ext cx="3907865" cy="388696"/>
          </a:xfrm>
          <a:prstGeom prst="rect">
            <a:avLst/>
          </a:prstGeom>
        </p:spPr>
        <p:txBody>
          <a:bodyPr wrap="none">
            <a:spAutoFit/>
          </a:bodyPr>
          <a:lstStyle/>
          <a:p>
            <a:pPr algn="ctr">
              <a:lnSpc>
                <a:spcPct val="107000"/>
              </a:lnSpc>
              <a:spcAft>
                <a:spcPts val="800"/>
              </a:spcAft>
            </a:pPr>
            <a:r>
              <a:rPr lang="en-IN" b="1" dirty="0">
                <a:latin typeface="Arial" panose="020B0604020202020204" pitchFamily="34" charset="0"/>
                <a:ea typeface="Calibri" panose="020F0502020204030204" pitchFamily="34" charset="0"/>
                <a:cs typeface="Mangal"/>
              </a:rPr>
              <a:t>(Deptt. Of Computer Applications)</a:t>
            </a:r>
            <a:endParaRPr lang="en-US" sz="1050" dirty="0">
              <a:effectLst/>
              <a:latin typeface="Calibri" panose="020F0502020204030204" pitchFamily="34" charset="0"/>
              <a:ea typeface="Calibri" panose="020F0502020204030204" pitchFamily="34" charset="0"/>
              <a:cs typeface="Mangal"/>
            </a:endParaRPr>
          </a:p>
        </p:txBody>
      </p:sp>
      <p:sp>
        <p:nvSpPr>
          <p:cNvPr id="5" name="Rectangle 4"/>
          <p:cNvSpPr/>
          <p:nvPr/>
        </p:nvSpPr>
        <p:spPr>
          <a:xfrm>
            <a:off x="3048000" y="761504"/>
            <a:ext cx="6096000" cy="2013756"/>
          </a:xfrm>
          <a:prstGeom prst="rect">
            <a:avLst/>
          </a:prstGeom>
        </p:spPr>
        <p:txBody>
          <a:bodyPr>
            <a:spAutoFit/>
          </a:bodyPr>
          <a:lstStyle/>
          <a:p>
            <a:pPr algn="ctr">
              <a:lnSpc>
                <a:spcPct val="107000"/>
              </a:lnSpc>
              <a:spcAft>
                <a:spcPts val="800"/>
              </a:spcAft>
            </a:pPr>
            <a:r>
              <a:rPr lang="en-IN" sz="2000" b="1" dirty="0">
                <a:latin typeface="Arial" panose="020B0604020202020204" pitchFamily="34" charset="0"/>
                <a:ea typeface="Calibri" panose="020F0502020204030204" pitchFamily="34" charset="0"/>
                <a:cs typeface="Mangal"/>
              </a:rPr>
              <a:t>(</a:t>
            </a:r>
            <a:r>
              <a:rPr lang="en-IN" b="1" dirty="0">
                <a:latin typeface="Arial" panose="020B0604020202020204" pitchFamily="34" charset="0"/>
                <a:ea typeface="Calibri" panose="020F0502020204030204" pitchFamily="34" charset="0"/>
                <a:cs typeface="Mangal"/>
              </a:rPr>
              <a:t>RAJIV GANDHI </a:t>
            </a:r>
            <a:r>
              <a:rPr lang="en-IN" b="1" dirty="0" smtClean="0">
                <a:latin typeface="Arial" panose="020B0604020202020204" pitchFamily="34" charset="0"/>
                <a:ea typeface="Calibri" panose="020F0502020204030204" pitchFamily="34" charset="0"/>
                <a:cs typeface="Mangal"/>
              </a:rPr>
              <a:t>PROUDYOGIKI VISHWAVIDYALAYA</a:t>
            </a:r>
            <a:r>
              <a:rPr lang="en-IN" sz="2000" b="1" dirty="0">
                <a:latin typeface="Arial" panose="020B0604020202020204" pitchFamily="34" charset="0"/>
                <a:ea typeface="Calibri" panose="020F0502020204030204" pitchFamily="34" charset="0"/>
                <a:cs typeface="Mangal"/>
              </a:rPr>
              <a:t>)</a:t>
            </a:r>
            <a:endParaRPr lang="en-US" sz="1400" b="1" dirty="0">
              <a:latin typeface="Calibri" panose="020F0502020204030204" pitchFamily="34" charset="0"/>
              <a:ea typeface="Calibri" panose="020F0502020204030204" pitchFamily="34" charset="0"/>
              <a:cs typeface="Mangal"/>
            </a:endParaRPr>
          </a:p>
          <a:p>
            <a:pPr algn="ctr">
              <a:lnSpc>
                <a:spcPct val="107000"/>
              </a:lnSpc>
              <a:spcAft>
                <a:spcPts val="800"/>
              </a:spcAft>
            </a:pPr>
            <a:r>
              <a:rPr lang="en-IN" sz="2000" b="1" dirty="0">
                <a:latin typeface="Arial" panose="020B0604020202020204" pitchFamily="34" charset="0"/>
                <a:ea typeface="Calibri" panose="020F0502020204030204" pitchFamily="34" charset="0"/>
                <a:cs typeface="Mangal"/>
              </a:rPr>
              <a:t>BHOPAL (M.P.)</a:t>
            </a:r>
            <a:endParaRPr lang="en-US" sz="1400" b="1" dirty="0">
              <a:latin typeface="Calibri" panose="020F0502020204030204" pitchFamily="34" charset="0"/>
              <a:ea typeface="Calibri" panose="020F0502020204030204" pitchFamily="34" charset="0"/>
              <a:cs typeface="Mangal"/>
            </a:endParaRPr>
          </a:p>
          <a:p>
            <a:pPr algn="ctr">
              <a:lnSpc>
                <a:spcPct val="107000"/>
              </a:lnSpc>
              <a:spcAft>
                <a:spcPts val="800"/>
              </a:spcAft>
            </a:pPr>
            <a:r>
              <a:rPr lang="en-IN" sz="4400" b="1" dirty="0">
                <a:solidFill>
                  <a:srgbClr val="000000"/>
                </a:solidFill>
                <a:effectLst>
                  <a:outerShdw blurRad="38100" dist="19050" dir="2700000" algn="tl">
                    <a:schemeClr val="dk1">
                      <a:alpha val="40000"/>
                    </a:schemeClr>
                  </a:outerShdw>
                </a:effectLst>
                <a:latin typeface="Calibri" panose="020F0502020204030204" pitchFamily="34" charset="0"/>
                <a:ea typeface="Calibri" panose="020F0502020204030204" pitchFamily="34" charset="0"/>
                <a:cs typeface="Mangal"/>
              </a:rPr>
              <a:t> </a:t>
            </a:r>
            <a:endParaRPr lang="en-US" sz="1400" b="1" dirty="0">
              <a:latin typeface="Calibri" panose="020F0502020204030204" pitchFamily="34" charset="0"/>
              <a:ea typeface="Calibri" panose="020F0502020204030204" pitchFamily="34" charset="0"/>
              <a:cs typeface="Mangal"/>
            </a:endParaRPr>
          </a:p>
          <a:p>
            <a:pPr>
              <a:lnSpc>
                <a:spcPct val="107000"/>
              </a:lnSpc>
              <a:spcAft>
                <a:spcPts val="800"/>
              </a:spcAft>
            </a:pPr>
            <a:r>
              <a:rPr lang="en-IN" sz="1400" b="1" dirty="0">
                <a:latin typeface="Calibri" panose="020F0502020204030204" pitchFamily="34" charset="0"/>
                <a:ea typeface="Calibri" panose="020F0502020204030204" pitchFamily="34" charset="0"/>
                <a:cs typeface="Mangal"/>
              </a:rPr>
              <a:t> </a:t>
            </a:r>
            <a:endParaRPr lang="en-US" sz="1400" b="1" dirty="0">
              <a:effectLst/>
              <a:latin typeface="Calibri" panose="020F0502020204030204" pitchFamily="34" charset="0"/>
              <a:ea typeface="Calibri" panose="020F0502020204030204" pitchFamily="34" charset="0"/>
              <a:cs typeface="Mangal"/>
            </a:endParaRPr>
          </a:p>
        </p:txBody>
      </p:sp>
      <p:sp>
        <p:nvSpPr>
          <p:cNvPr id="6" name="Rectangle 5"/>
          <p:cNvSpPr/>
          <p:nvPr/>
        </p:nvSpPr>
        <p:spPr>
          <a:xfrm>
            <a:off x="4459540" y="1574034"/>
            <a:ext cx="3608680" cy="388696"/>
          </a:xfrm>
          <a:prstGeom prst="rect">
            <a:avLst/>
          </a:prstGeom>
        </p:spPr>
        <p:txBody>
          <a:bodyPr wrap="none">
            <a:spAutoFit/>
          </a:bodyPr>
          <a:lstStyle/>
          <a:p>
            <a:pPr algn="ctr">
              <a:lnSpc>
                <a:spcPct val="107000"/>
              </a:lnSpc>
              <a:spcAft>
                <a:spcPts val="800"/>
              </a:spcAft>
            </a:pPr>
            <a:r>
              <a:rPr lang="en-IN" b="1" dirty="0">
                <a:latin typeface="Arial" panose="020B0604020202020204" pitchFamily="34" charset="0"/>
                <a:ea typeface="Calibri" panose="020F0502020204030204" pitchFamily="34" charset="0"/>
                <a:cs typeface="Mangal"/>
              </a:rPr>
              <a:t>MAJOR PROJECT REPORT ON</a:t>
            </a:r>
            <a:endParaRPr lang="en-US" sz="1100" dirty="0">
              <a:effectLst/>
              <a:latin typeface="Calibri" panose="020F0502020204030204" pitchFamily="34" charset="0"/>
              <a:ea typeface="Calibri" panose="020F0502020204030204" pitchFamily="34" charset="0"/>
              <a:cs typeface="Mangal"/>
            </a:endParaRPr>
          </a:p>
        </p:txBody>
      </p:sp>
      <p:sp>
        <p:nvSpPr>
          <p:cNvPr id="7" name="Rectangle 6"/>
          <p:cNvSpPr/>
          <p:nvPr/>
        </p:nvSpPr>
        <p:spPr>
          <a:xfrm>
            <a:off x="3048000" y="1891776"/>
            <a:ext cx="6096000" cy="882678"/>
          </a:xfrm>
          <a:prstGeom prst="rect">
            <a:avLst/>
          </a:prstGeom>
        </p:spPr>
        <p:txBody>
          <a:bodyPr>
            <a:spAutoFit/>
          </a:bodyPr>
          <a:lstStyle/>
          <a:p>
            <a:pPr algn="ctr">
              <a:lnSpc>
                <a:spcPct val="107000"/>
              </a:lnSpc>
              <a:spcAft>
                <a:spcPts val="800"/>
              </a:spcAft>
            </a:pPr>
            <a:r>
              <a:rPr lang="en-IN" sz="2400" b="1" smtClean="0">
                <a:latin typeface="Arial" panose="020B0604020202020204" pitchFamily="34" charset="0"/>
                <a:ea typeface="Calibri" panose="020F0502020204030204" pitchFamily="34" charset="0"/>
                <a:cs typeface="Mangal"/>
              </a:rPr>
              <a:t>     “</a:t>
            </a:r>
            <a:r>
              <a:rPr lang="en-IN" sz="2400" b="1" dirty="0" smtClean="0">
                <a:latin typeface="Arial" panose="020B0604020202020204" pitchFamily="34" charset="0"/>
                <a:ea typeface="Calibri" panose="020F0502020204030204" pitchFamily="34" charset="0"/>
                <a:cs typeface="Mangal"/>
              </a:rPr>
              <a:t>House Of Mandi”</a:t>
            </a:r>
            <a:r>
              <a:rPr lang="en-IN" sz="2400" b="1" dirty="0">
                <a:latin typeface="Arial" panose="020B0604020202020204" pitchFamily="34" charset="0"/>
                <a:ea typeface="Calibri" panose="020F0502020204030204" pitchFamily="34" charset="0"/>
                <a:cs typeface="Mangal"/>
              </a:rPr>
              <a:t/>
            </a:r>
            <a:br>
              <a:rPr lang="en-IN" sz="2400" b="1" dirty="0">
                <a:latin typeface="Arial" panose="020B0604020202020204" pitchFamily="34" charset="0"/>
                <a:ea typeface="Calibri" panose="020F0502020204030204" pitchFamily="34" charset="0"/>
                <a:cs typeface="Mangal"/>
              </a:rPr>
            </a:br>
            <a:endParaRPr lang="en-US" sz="2400" dirty="0">
              <a:effectLst/>
              <a:latin typeface="Calibri" panose="020F0502020204030204" pitchFamily="34" charset="0"/>
              <a:ea typeface="Calibri" panose="020F0502020204030204" pitchFamily="34" charset="0"/>
              <a:cs typeface="Mangal"/>
            </a:endParaRPr>
          </a:p>
        </p:txBody>
      </p:sp>
      <p:sp>
        <p:nvSpPr>
          <p:cNvPr id="10" name="Rectangle 9"/>
          <p:cNvSpPr/>
          <p:nvPr/>
        </p:nvSpPr>
        <p:spPr>
          <a:xfrm>
            <a:off x="3215880" y="2754576"/>
            <a:ext cx="6096000" cy="1845249"/>
          </a:xfrm>
          <a:prstGeom prst="rect">
            <a:avLst/>
          </a:prstGeom>
        </p:spPr>
        <p:txBody>
          <a:bodyPr>
            <a:spAutoFit/>
          </a:bodyPr>
          <a:lstStyle/>
          <a:p>
            <a:pPr algn="ctr">
              <a:lnSpc>
                <a:spcPct val="107000"/>
              </a:lnSpc>
              <a:spcAft>
                <a:spcPts val="800"/>
              </a:spcAft>
              <a:tabLst>
                <a:tab pos="1619250" algn="l"/>
              </a:tabLst>
            </a:pPr>
            <a:r>
              <a:rPr lang="en-IN" b="1" dirty="0">
                <a:latin typeface="Arial" panose="020B0604020202020204" pitchFamily="34" charset="0"/>
                <a:ea typeface="Calibri" panose="020F0502020204030204" pitchFamily="34" charset="0"/>
                <a:cs typeface="Mangal"/>
              </a:rPr>
              <a:t>SUBMITTED FOR PARTIAL FULLFILMENT OF THE  REQUIREMENT </a:t>
            </a:r>
            <a:r>
              <a:rPr lang="en-IN" b="1" dirty="0" smtClean="0">
                <a:latin typeface="Arial" panose="020B0604020202020204" pitchFamily="34" charset="0"/>
                <a:ea typeface="Calibri" panose="020F0502020204030204" pitchFamily="34" charset="0"/>
                <a:cs typeface="Mangal"/>
              </a:rPr>
              <a:t>FOR</a:t>
            </a:r>
          </a:p>
          <a:p>
            <a:pPr algn="ctr">
              <a:lnSpc>
                <a:spcPct val="107000"/>
              </a:lnSpc>
              <a:spcAft>
                <a:spcPts val="800"/>
              </a:spcAft>
              <a:tabLst>
                <a:tab pos="1619250" algn="l"/>
              </a:tabLst>
            </a:pPr>
            <a:endParaRPr lang="en-US" sz="1400" dirty="0">
              <a:latin typeface="Calibri" panose="020F0502020204030204" pitchFamily="34" charset="0"/>
              <a:ea typeface="Calibri" panose="020F0502020204030204" pitchFamily="34" charset="0"/>
              <a:cs typeface="Mangal"/>
            </a:endParaRPr>
          </a:p>
          <a:p>
            <a:pPr algn="ctr">
              <a:lnSpc>
                <a:spcPct val="107000"/>
              </a:lnSpc>
              <a:spcAft>
                <a:spcPts val="800"/>
              </a:spcAft>
            </a:pPr>
            <a:r>
              <a:rPr lang="en-IN" sz="4400" dirty="0">
                <a:solidFill>
                  <a:srgbClr val="000000"/>
                </a:solidFill>
                <a:effectLst>
                  <a:outerShdw blurRad="38100" dist="19050" dir="2700000" algn="tl">
                    <a:schemeClr val="dk1">
                      <a:alpha val="40000"/>
                    </a:schemeClr>
                  </a:outerShdw>
                </a:effectLst>
                <a:latin typeface="Calibri" panose="020F0502020204030204" pitchFamily="34" charset="0"/>
                <a:ea typeface="Calibri" panose="020F0502020204030204" pitchFamily="34" charset="0"/>
                <a:cs typeface="Mangal"/>
              </a:rPr>
              <a:t> </a:t>
            </a:r>
            <a:endParaRPr lang="en-US" sz="1400" dirty="0">
              <a:effectLst/>
              <a:latin typeface="Calibri" panose="020F0502020204030204" pitchFamily="34" charset="0"/>
              <a:ea typeface="Calibri" panose="020F0502020204030204" pitchFamily="34" charset="0"/>
              <a:cs typeface="Mangal"/>
            </a:endParaRPr>
          </a:p>
        </p:txBody>
      </p:sp>
      <p:sp>
        <p:nvSpPr>
          <p:cNvPr id="11" name="Rectangle 10"/>
          <p:cNvSpPr/>
          <p:nvPr/>
        </p:nvSpPr>
        <p:spPr>
          <a:xfrm>
            <a:off x="5069933" y="3787424"/>
            <a:ext cx="2148537" cy="369332"/>
          </a:xfrm>
          <a:prstGeom prst="rect">
            <a:avLst/>
          </a:prstGeom>
        </p:spPr>
        <p:txBody>
          <a:bodyPr wrap="none">
            <a:spAutoFit/>
          </a:bodyPr>
          <a:lstStyle/>
          <a:p>
            <a:r>
              <a:rPr lang="en-IN" b="1" dirty="0"/>
              <a:t>Jan. to May - </a:t>
            </a:r>
            <a:r>
              <a:rPr lang="en-IN" b="1" dirty="0" smtClean="0"/>
              <a:t>2019</a:t>
            </a:r>
            <a:endParaRPr lang="en-US" dirty="0"/>
          </a:p>
        </p:txBody>
      </p:sp>
      <p:sp>
        <p:nvSpPr>
          <p:cNvPr id="12" name="Rectangle 11"/>
          <p:cNvSpPr/>
          <p:nvPr/>
        </p:nvSpPr>
        <p:spPr>
          <a:xfrm>
            <a:off x="174507" y="3878025"/>
            <a:ext cx="2129750" cy="388696"/>
          </a:xfrm>
          <a:prstGeom prst="rect">
            <a:avLst/>
          </a:prstGeom>
        </p:spPr>
        <p:txBody>
          <a:bodyPr wrap="none">
            <a:spAutoFit/>
          </a:bodyPr>
          <a:lstStyle/>
          <a:p>
            <a:pPr>
              <a:lnSpc>
                <a:spcPct val="107000"/>
              </a:lnSpc>
              <a:spcAft>
                <a:spcPts val="800"/>
              </a:spcAft>
            </a:pPr>
            <a:r>
              <a:rPr lang="en-IN" b="1" dirty="0">
                <a:latin typeface="Arial" panose="020B0604020202020204" pitchFamily="34" charset="0"/>
                <a:ea typeface="Calibri" panose="020F0502020204030204" pitchFamily="34" charset="0"/>
                <a:cs typeface="Mangal"/>
              </a:rPr>
              <a:t>SUBMITTED TO -:</a:t>
            </a:r>
            <a:endParaRPr lang="en-US" sz="1400" dirty="0">
              <a:effectLst/>
              <a:latin typeface="Calibri" panose="020F0502020204030204" pitchFamily="34" charset="0"/>
              <a:ea typeface="Calibri" panose="020F0502020204030204" pitchFamily="34" charset="0"/>
              <a:cs typeface="Mangal"/>
            </a:endParaRPr>
          </a:p>
        </p:txBody>
      </p:sp>
      <p:sp>
        <p:nvSpPr>
          <p:cNvPr id="13" name="Rectangle 12"/>
          <p:cNvSpPr/>
          <p:nvPr/>
        </p:nvSpPr>
        <p:spPr>
          <a:xfrm>
            <a:off x="8876206" y="3906508"/>
            <a:ext cx="2057037" cy="388696"/>
          </a:xfrm>
          <a:prstGeom prst="rect">
            <a:avLst/>
          </a:prstGeom>
        </p:spPr>
        <p:txBody>
          <a:bodyPr wrap="none">
            <a:spAutoFit/>
          </a:bodyPr>
          <a:lstStyle/>
          <a:p>
            <a:pPr algn="ctr">
              <a:lnSpc>
                <a:spcPct val="107000"/>
              </a:lnSpc>
              <a:spcAft>
                <a:spcPts val="800"/>
              </a:spcAft>
            </a:pPr>
            <a:r>
              <a:rPr lang="en-IN" b="1" dirty="0">
                <a:latin typeface="Arial" panose="020B0604020202020204" pitchFamily="34" charset="0"/>
                <a:ea typeface="Calibri" panose="020F0502020204030204" pitchFamily="34" charset="0"/>
                <a:cs typeface="Mangal"/>
              </a:rPr>
              <a:t>SUBMITTED BY-:</a:t>
            </a:r>
            <a:endParaRPr lang="en-US" sz="1400" dirty="0">
              <a:effectLst/>
              <a:latin typeface="Calibri" panose="020F0502020204030204" pitchFamily="34" charset="0"/>
              <a:ea typeface="Calibri" panose="020F0502020204030204" pitchFamily="34" charset="0"/>
              <a:cs typeface="Mangal"/>
            </a:endParaRPr>
          </a:p>
        </p:txBody>
      </p:sp>
      <p:sp>
        <p:nvSpPr>
          <p:cNvPr id="14" name="Rectangle 13"/>
          <p:cNvSpPr/>
          <p:nvPr/>
        </p:nvSpPr>
        <p:spPr>
          <a:xfrm>
            <a:off x="174507" y="4266721"/>
            <a:ext cx="2544286" cy="388696"/>
          </a:xfrm>
          <a:prstGeom prst="rect">
            <a:avLst/>
          </a:prstGeom>
        </p:spPr>
        <p:txBody>
          <a:bodyPr wrap="none">
            <a:spAutoFit/>
          </a:bodyPr>
          <a:lstStyle/>
          <a:p>
            <a:pPr>
              <a:lnSpc>
                <a:spcPct val="107000"/>
              </a:lnSpc>
              <a:spcAft>
                <a:spcPts val="800"/>
              </a:spcAft>
            </a:pPr>
            <a:r>
              <a:rPr lang="en-IN" b="1" dirty="0" err="1">
                <a:solidFill>
                  <a:srgbClr val="000000"/>
                </a:solidFill>
                <a:latin typeface="Arial" panose="020B0604020202020204" pitchFamily="34" charset="0"/>
                <a:ea typeface="Calibri" panose="020F0502020204030204" pitchFamily="34" charset="0"/>
                <a:cs typeface="Mangal"/>
              </a:rPr>
              <a:t>Prof.</a:t>
            </a:r>
            <a:r>
              <a:rPr lang="en-IN" b="1" dirty="0">
                <a:solidFill>
                  <a:srgbClr val="000000"/>
                </a:solidFill>
                <a:latin typeface="Arial" panose="020B0604020202020204" pitchFamily="34" charset="0"/>
                <a:ea typeface="Calibri" panose="020F0502020204030204" pitchFamily="34" charset="0"/>
                <a:cs typeface="Mangal"/>
              </a:rPr>
              <a:t> </a:t>
            </a:r>
            <a:r>
              <a:rPr lang="en-IN" b="1" dirty="0" smtClean="0">
                <a:solidFill>
                  <a:srgbClr val="000000"/>
                </a:solidFill>
                <a:latin typeface="Arial" panose="020B0604020202020204" pitchFamily="34" charset="0"/>
                <a:ea typeface="Calibri" panose="020F0502020204030204" pitchFamily="34" charset="0"/>
                <a:cs typeface="Mangal"/>
              </a:rPr>
              <a:t>Sandeep </a:t>
            </a:r>
            <a:r>
              <a:rPr lang="en-IN" b="1" dirty="0" err="1" smtClean="0">
                <a:solidFill>
                  <a:srgbClr val="000000"/>
                </a:solidFill>
                <a:latin typeface="Arial" panose="020B0604020202020204" pitchFamily="34" charset="0"/>
                <a:ea typeface="Calibri" panose="020F0502020204030204" pitchFamily="34" charset="0"/>
                <a:cs typeface="Mangal"/>
              </a:rPr>
              <a:t>Monga</a:t>
            </a:r>
            <a:endParaRPr lang="en-US" sz="1400" dirty="0">
              <a:effectLst/>
              <a:latin typeface="Calibri" panose="020F0502020204030204" pitchFamily="34" charset="0"/>
              <a:ea typeface="Calibri" panose="020F0502020204030204" pitchFamily="34" charset="0"/>
              <a:cs typeface="Mangal"/>
            </a:endParaRPr>
          </a:p>
        </p:txBody>
      </p:sp>
      <p:sp>
        <p:nvSpPr>
          <p:cNvPr id="15" name="Rectangle 14"/>
          <p:cNvSpPr/>
          <p:nvPr/>
        </p:nvSpPr>
        <p:spPr>
          <a:xfrm>
            <a:off x="330714" y="4529769"/>
            <a:ext cx="1364476" cy="369332"/>
          </a:xfrm>
          <a:prstGeom prst="rect">
            <a:avLst/>
          </a:prstGeom>
        </p:spPr>
        <p:txBody>
          <a:bodyPr wrap="none">
            <a:spAutoFit/>
          </a:bodyPr>
          <a:lstStyle/>
          <a:p>
            <a:r>
              <a:rPr lang="en-IN" b="1" dirty="0">
                <a:latin typeface="Arial" panose="020B0604020202020204" pitchFamily="34" charset="0"/>
                <a:ea typeface="Calibri" panose="020F0502020204030204" pitchFamily="34" charset="0"/>
                <a:cs typeface="Mangal"/>
              </a:rPr>
              <a:t> HOD-MCA</a:t>
            </a:r>
            <a:endParaRPr lang="en-US" dirty="0"/>
          </a:p>
        </p:txBody>
      </p:sp>
      <p:sp>
        <p:nvSpPr>
          <p:cNvPr id="16" name="Rectangle 15"/>
          <p:cNvSpPr/>
          <p:nvPr/>
        </p:nvSpPr>
        <p:spPr>
          <a:xfrm>
            <a:off x="7600426" y="4161755"/>
            <a:ext cx="6096000" cy="816827"/>
          </a:xfrm>
          <a:prstGeom prst="rect">
            <a:avLst/>
          </a:prstGeom>
        </p:spPr>
        <p:txBody>
          <a:bodyPr>
            <a:spAutoFit/>
          </a:bodyPr>
          <a:lstStyle/>
          <a:p>
            <a:pPr algn="ctr">
              <a:lnSpc>
                <a:spcPct val="107000"/>
              </a:lnSpc>
              <a:spcAft>
                <a:spcPts val="800"/>
              </a:spcAft>
            </a:pPr>
            <a:r>
              <a:rPr lang="en-IN" sz="4400" dirty="0">
                <a:solidFill>
                  <a:srgbClr val="00B050"/>
                </a:solidFill>
                <a:effectLst>
                  <a:outerShdw blurRad="38100" dist="19050" dir="2700000" algn="tl">
                    <a:schemeClr val="dk1">
                      <a:alpha val="40000"/>
                    </a:schemeClr>
                  </a:outerShdw>
                </a:effectLst>
                <a:latin typeface="Calibri" panose="020F0502020204030204" pitchFamily="34" charset="0"/>
                <a:ea typeface="Calibri" panose="020F0502020204030204" pitchFamily="34" charset="0"/>
                <a:cs typeface="Mangal"/>
              </a:rPr>
              <a:t> </a:t>
            </a:r>
            <a:endParaRPr lang="en-US" sz="1400" dirty="0">
              <a:solidFill>
                <a:srgbClr val="00B050"/>
              </a:solidFill>
              <a:effectLst/>
              <a:latin typeface="Calibri" panose="020F0502020204030204" pitchFamily="34" charset="0"/>
              <a:ea typeface="Calibri" panose="020F0502020204030204" pitchFamily="34" charset="0"/>
              <a:cs typeface="Mangal"/>
            </a:endParaRPr>
          </a:p>
        </p:txBody>
      </p:sp>
      <p:sp>
        <p:nvSpPr>
          <p:cNvPr id="17" name="Rectangle 16"/>
          <p:cNvSpPr/>
          <p:nvPr/>
        </p:nvSpPr>
        <p:spPr>
          <a:xfrm>
            <a:off x="7938655" y="4209397"/>
            <a:ext cx="4253345" cy="1417119"/>
          </a:xfrm>
          <a:prstGeom prst="rect">
            <a:avLst/>
          </a:prstGeom>
        </p:spPr>
        <p:txBody>
          <a:bodyPr wrap="square">
            <a:spAutoFit/>
          </a:bodyPr>
          <a:lstStyle/>
          <a:p>
            <a:pPr>
              <a:lnSpc>
                <a:spcPct val="107000"/>
              </a:lnSpc>
              <a:spcAft>
                <a:spcPts val="800"/>
              </a:spcAft>
            </a:pPr>
            <a:r>
              <a:rPr lang="en-US" b="1" dirty="0" smtClean="0">
                <a:latin typeface="Arial" panose="020B0604020202020204" pitchFamily="34" charset="0"/>
                <a:ea typeface="Calibri" panose="020F0502020204030204" pitchFamily="34" charset="0"/>
                <a:cs typeface="Mangal"/>
              </a:rPr>
              <a:t>Sanjay Kumar          Aditya Narayan</a:t>
            </a:r>
            <a:endParaRPr lang="en-IN" b="1" dirty="0" smtClean="0">
              <a:latin typeface="Arial" panose="020B0604020202020204" pitchFamily="34" charset="0"/>
              <a:ea typeface="Calibri" panose="020F0502020204030204" pitchFamily="34" charset="0"/>
              <a:cs typeface="Mangal"/>
            </a:endParaRPr>
          </a:p>
          <a:p>
            <a:pPr>
              <a:lnSpc>
                <a:spcPct val="107000"/>
              </a:lnSpc>
              <a:spcAft>
                <a:spcPts val="800"/>
              </a:spcAft>
            </a:pPr>
            <a:r>
              <a:rPr lang="en-IN" b="1" dirty="0" smtClean="0">
                <a:latin typeface="Arial" panose="020B0604020202020204" pitchFamily="34" charset="0"/>
                <a:ea typeface="Calibri" panose="020F0502020204030204" pitchFamily="34" charset="0"/>
                <a:cs typeface="Mangal"/>
              </a:rPr>
              <a:t>0105CA161006       0105CA173D05</a:t>
            </a:r>
          </a:p>
          <a:p>
            <a:pPr>
              <a:lnSpc>
                <a:spcPct val="107000"/>
              </a:lnSpc>
              <a:spcAft>
                <a:spcPts val="800"/>
              </a:spcAft>
            </a:pPr>
            <a:r>
              <a:rPr lang="en-IN" b="1" dirty="0">
                <a:solidFill>
                  <a:srgbClr val="92D050"/>
                </a:solidFill>
                <a:latin typeface="Arial" panose="020B0604020202020204" pitchFamily="34" charset="0"/>
                <a:ea typeface="Calibri" panose="020F0502020204030204" pitchFamily="34" charset="0"/>
                <a:cs typeface="Mangal"/>
              </a:rPr>
              <a:t/>
            </a:r>
            <a:br>
              <a:rPr lang="en-IN" b="1" dirty="0">
                <a:solidFill>
                  <a:srgbClr val="92D050"/>
                </a:solidFill>
                <a:latin typeface="Arial" panose="020B0604020202020204" pitchFamily="34" charset="0"/>
                <a:ea typeface="Calibri" panose="020F0502020204030204" pitchFamily="34" charset="0"/>
                <a:cs typeface="Mangal"/>
              </a:rPr>
            </a:br>
            <a:endParaRPr lang="en-US" sz="1400" dirty="0">
              <a:solidFill>
                <a:srgbClr val="92D050"/>
              </a:solidFill>
              <a:effectLst/>
              <a:latin typeface="Calibri" panose="020F0502020204030204" pitchFamily="34" charset="0"/>
              <a:ea typeface="Calibri" panose="020F0502020204030204" pitchFamily="34" charset="0"/>
              <a:cs typeface="Mangal"/>
            </a:endParaRPr>
          </a:p>
        </p:txBody>
      </p:sp>
      <p:sp>
        <p:nvSpPr>
          <p:cNvPr id="39938" name="Rectangle 2"/>
          <p:cNvSpPr>
            <a:spLocks noChangeArrowheads="1"/>
          </p:cNvSpPr>
          <p:nvPr/>
        </p:nvSpPr>
        <p:spPr bwMode="auto">
          <a:xfrm>
            <a:off x="362607" y="3310759"/>
            <a:ext cx="12192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tab pos="1619250" algn="l"/>
              </a:tabLst>
            </a:pPr>
            <a:r>
              <a:rPr kumimoji="0" lang="en-US" sz="1800" b="1"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MASTER OF COMPUTER APPLICATIONS</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4507" y="4899100"/>
            <a:ext cx="11865093" cy="1844877"/>
          </a:xfrm>
          <a:prstGeom prst="rect">
            <a:avLst/>
          </a:prstGeom>
          <a:ln>
            <a:noFill/>
          </a:ln>
          <a:effectLst>
            <a:softEdge rad="112500"/>
          </a:effectLst>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7853" y="3535"/>
            <a:ext cx="1630940" cy="1547445"/>
          </a:xfrm>
          <a:prstGeom prst="rect">
            <a:avLst/>
          </a:prstGeom>
        </p:spPr>
      </p:pic>
    </p:spTree>
    <p:extLst>
      <p:ext uri="{BB962C8B-B14F-4D97-AF65-F5344CB8AC3E}">
        <p14:creationId xmlns:p14="http://schemas.microsoft.com/office/powerpoint/2010/main" val="242854508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60395" y="275962"/>
            <a:ext cx="5404514" cy="791570"/>
          </a:xfrm>
        </p:spPr>
        <p:txBody>
          <a:bodyPr>
            <a:noAutofit/>
          </a:bodyPr>
          <a:lstStyle/>
          <a:p>
            <a:r>
              <a:rPr lang="en-IN" sz="3200" dirty="0" smtClean="0">
                <a:solidFill>
                  <a:srgbClr val="00B0F0"/>
                </a:solidFill>
                <a:latin typeface="Baskerville Old Face" pitchFamily="18" charset="0"/>
              </a:rPr>
              <a:t>Dfd (level 0,1)</a:t>
            </a:r>
            <a:endParaRPr lang="en-IN" sz="3200" dirty="0">
              <a:latin typeface="Baskerville Old Face" pitchFamily="18" charset="0"/>
            </a:endParaRPr>
          </a:p>
        </p:txBody>
      </p:sp>
      <p:pic>
        <p:nvPicPr>
          <p:cNvPr id="5" name="Content Placeholder 4" descr="contect0lavel.png"/>
          <p:cNvPicPr>
            <a:picLocks noGrp="1" noChangeAspect="1"/>
          </p:cNvPicPr>
          <p:nvPr>
            <p:ph idx="1"/>
          </p:nvPr>
        </p:nvPicPr>
        <p:blipFill>
          <a:blip r:embed="rId2"/>
          <a:stretch>
            <a:fillRect/>
          </a:stretch>
        </p:blipFill>
        <p:spPr>
          <a:xfrm>
            <a:off x="2850532" y="1805161"/>
            <a:ext cx="7042245" cy="4517409"/>
          </a:xfrm>
        </p:spPr>
      </p:pic>
      <p:sp>
        <p:nvSpPr>
          <p:cNvPr id="4" name="TextBox 3"/>
          <p:cNvSpPr txBox="1"/>
          <p:nvPr/>
        </p:nvSpPr>
        <p:spPr>
          <a:xfrm>
            <a:off x="113114" y="836700"/>
            <a:ext cx="4026090" cy="461665"/>
          </a:xfrm>
          <a:prstGeom prst="rect">
            <a:avLst/>
          </a:prstGeom>
          <a:noFill/>
        </p:spPr>
        <p:txBody>
          <a:bodyPr wrap="square" rtlCol="0">
            <a:spAutoFit/>
          </a:bodyPr>
          <a:lstStyle/>
          <a:p>
            <a:pPr lvl="0" defTabSz="914400" fontAlgn="base">
              <a:spcBef>
                <a:spcPct val="0"/>
              </a:spcBef>
              <a:spcAft>
                <a:spcPct val="0"/>
              </a:spcAft>
            </a:pPr>
            <a:r>
              <a:rPr lang="en-US" sz="2400" dirty="0" smtClean="0">
                <a:latin typeface="Times New Roman" pitchFamily="18" charset="0"/>
                <a:ea typeface="Calibri" pitchFamily="34" charset="0"/>
                <a:cs typeface="Times New Roman" pitchFamily="18" charset="0"/>
              </a:rPr>
              <a:t>CONTEXT LEVEL DFD:-</a:t>
            </a:r>
            <a:endParaRPr lang="en-US" sz="2400" dirty="0" smtClean="0">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8688" y="225189"/>
            <a:ext cx="9968188" cy="1542196"/>
          </a:xfrm>
        </p:spPr>
        <p:txBody>
          <a:bodyPr>
            <a:normAutofit/>
          </a:bodyPr>
          <a:lstStyle/>
          <a:p>
            <a:r>
              <a:rPr lang="en-US" sz="3600" b="1" dirty="0" smtClean="0">
                <a:solidFill>
                  <a:srgbClr val="00B0F0"/>
                </a:solidFill>
                <a:latin typeface="Baskerville Old Face" pitchFamily="18" charset="0"/>
              </a:rPr>
              <a:t>                  </a:t>
            </a:r>
            <a:r>
              <a:rPr lang="en-US" sz="3200" b="1" u="sng" dirty="0" smtClean="0">
                <a:solidFill>
                  <a:srgbClr val="00B0F0"/>
                </a:solidFill>
                <a:latin typeface="Baskerville Old Face" pitchFamily="18" charset="0"/>
              </a:rPr>
              <a:t>LEVEL-1 DFD (customer)</a:t>
            </a:r>
            <a:r>
              <a:rPr lang="en-IN" u="sng" dirty="0" smtClean="0">
                <a:latin typeface="Baskerville Old Face" pitchFamily="18" charset="0"/>
              </a:rPr>
              <a:t/>
            </a:r>
            <a:br>
              <a:rPr lang="en-IN" u="sng" dirty="0" smtClean="0">
                <a:latin typeface="Baskerville Old Face" pitchFamily="18" charset="0"/>
              </a:rPr>
            </a:br>
            <a:endParaRPr lang="en-IN" u="sng" dirty="0">
              <a:latin typeface="Baskerville Old Face" pitchFamily="18" charset="0"/>
            </a:endParaRPr>
          </a:p>
        </p:txBody>
      </p:sp>
      <p:pic>
        <p:nvPicPr>
          <p:cNvPr id="4" name="Content Placeholder 3" descr="Screenshot (4).png"/>
          <p:cNvPicPr>
            <a:picLocks noGrp="1" noChangeAspect="1"/>
          </p:cNvPicPr>
          <p:nvPr>
            <p:ph idx="1"/>
          </p:nvPr>
        </p:nvPicPr>
        <p:blipFill>
          <a:blip r:embed="rId2"/>
          <a:stretch>
            <a:fillRect/>
          </a:stretch>
        </p:blipFill>
        <p:spPr>
          <a:xfrm>
            <a:off x="2620370" y="996287"/>
            <a:ext cx="6864824" cy="5861713"/>
          </a:xfrm>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9030" y="-245659"/>
            <a:ext cx="10058400" cy="1296537"/>
          </a:xfrm>
        </p:spPr>
        <p:txBody>
          <a:bodyPr>
            <a:normAutofit/>
          </a:bodyPr>
          <a:lstStyle/>
          <a:p>
            <a:r>
              <a:rPr lang="en-US" sz="3200" dirty="0" smtClean="0">
                <a:solidFill>
                  <a:srgbClr val="00B0F0"/>
                </a:solidFill>
                <a:latin typeface="Baskerville Old Face" pitchFamily="18" charset="0"/>
              </a:rPr>
              <a:t>                                </a:t>
            </a:r>
            <a:r>
              <a:rPr lang="en-US" sz="3200" u="sng" dirty="0" smtClean="0">
                <a:solidFill>
                  <a:srgbClr val="00B0F0"/>
                </a:solidFill>
                <a:latin typeface="Baskerville Old Face" pitchFamily="18" charset="0"/>
              </a:rPr>
              <a:t>LEVEL-1 DFD (</a:t>
            </a:r>
            <a:r>
              <a:rPr lang="en-US" sz="3200" b="1" u="sng" dirty="0" smtClean="0">
                <a:solidFill>
                  <a:srgbClr val="00B0F0"/>
                </a:solidFill>
                <a:latin typeface="Baskerville Old Face" pitchFamily="18" charset="0"/>
              </a:rPr>
              <a:t>admin)</a:t>
            </a:r>
            <a:endParaRPr lang="en-IN" sz="3200" b="1" u="sng" dirty="0">
              <a:solidFill>
                <a:srgbClr val="00B0F0"/>
              </a:solidFill>
              <a:latin typeface="Baskerville Old Face" pitchFamily="18" charset="0"/>
            </a:endParaRPr>
          </a:p>
        </p:txBody>
      </p:sp>
      <p:pic>
        <p:nvPicPr>
          <p:cNvPr id="4" name="Content Placeholder 3" descr="level1 dfd.png"/>
          <p:cNvPicPr>
            <a:picLocks noGrp="1" noChangeAspect="1"/>
          </p:cNvPicPr>
          <p:nvPr>
            <p:ph idx="1"/>
          </p:nvPr>
        </p:nvPicPr>
        <p:blipFill>
          <a:blip r:embed="rId2"/>
          <a:stretch>
            <a:fillRect/>
          </a:stretch>
        </p:blipFill>
        <p:spPr>
          <a:xfrm>
            <a:off x="2347415" y="925773"/>
            <a:ext cx="8139043" cy="5779826"/>
          </a:xfrm>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56346" y="-1"/>
            <a:ext cx="6619163" cy="1241947"/>
          </a:xfrm>
        </p:spPr>
        <p:txBody>
          <a:bodyPr>
            <a:normAutofit fontScale="90000"/>
          </a:bodyPr>
          <a:lstStyle/>
          <a:p>
            <a:r>
              <a:rPr lang="en-IN" altLang="en-US" b="1" dirty="0" smtClean="0">
                <a:solidFill>
                  <a:srgbClr val="00B0F0"/>
                </a:solidFill>
              </a:rPr>
              <a:t>           </a:t>
            </a:r>
            <a:r>
              <a:rPr lang="en-IN" altLang="en-US" sz="3600" b="1" u="sng" dirty="0" smtClean="0">
                <a:solidFill>
                  <a:srgbClr val="00B0F0"/>
                </a:solidFill>
                <a:latin typeface="Baskerville Old Face" pitchFamily="18" charset="0"/>
              </a:rPr>
              <a:t>E-R diagram</a:t>
            </a:r>
            <a:r>
              <a:rPr lang="en-US" altLang="en-US" b="1" dirty="0" smtClean="0">
                <a:solidFill>
                  <a:srgbClr val="00B0F0"/>
                </a:solidFill>
              </a:rPr>
              <a:t/>
            </a:r>
            <a:br>
              <a:rPr lang="en-US" altLang="en-US" b="1" dirty="0" smtClean="0">
                <a:solidFill>
                  <a:srgbClr val="00B0F0"/>
                </a:solidFill>
              </a:rPr>
            </a:br>
            <a:endParaRPr lang="en-IN" dirty="0"/>
          </a:p>
        </p:txBody>
      </p:sp>
      <p:sp>
        <p:nvSpPr>
          <p:cNvPr id="5" name="Content Placeholder 4"/>
          <p:cNvSpPr>
            <a:spLocks noGrp="1"/>
          </p:cNvSpPr>
          <p:nvPr>
            <p:ph idx="1"/>
          </p:nvPr>
        </p:nvSpPr>
        <p:spPr>
          <a:xfrm>
            <a:off x="1069848" y="1009934"/>
            <a:ext cx="10058400" cy="2156347"/>
          </a:xfrm>
        </p:spPr>
        <p:txBody>
          <a:bodyPr/>
          <a:lstStyle/>
          <a:p>
            <a:pPr algn="just">
              <a:buNone/>
            </a:pPr>
            <a:r>
              <a:rPr lang="en-US" altLang="en-US" sz="2400" dirty="0" smtClean="0">
                <a:solidFill>
                  <a:schemeClr val="tx1">
                    <a:lumMod val="75000"/>
                    <a:lumOff val="25000"/>
                  </a:schemeClr>
                </a:solidFill>
                <a:latin typeface="Times New Roman" pitchFamily="18" charset="0"/>
                <a:cs typeface="Times New Roman" pitchFamily="18" charset="0"/>
              </a:rPr>
              <a:t>  The entity Relationship Diagram (ERD) depicts the relationship between the data objects. The ERD is e notation that is used to conduct the date modeling activity the attributes of each data object noted is the ERD can be described resign a data object descriptions.</a:t>
            </a:r>
          </a:p>
          <a:p>
            <a:pPr>
              <a:buNone/>
            </a:pPr>
            <a:endParaRPr lang="en-US" altLang="en-US" b="1" dirty="0" smtClean="0">
              <a:solidFill>
                <a:srgbClr val="00B0F0"/>
              </a:solidFill>
            </a:endParaRPr>
          </a:p>
        </p:txBody>
      </p:sp>
      <p:sp>
        <p:nvSpPr>
          <p:cNvPr id="7" name="TextBox 6"/>
          <p:cNvSpPr txBox="1"/>
          <p:nvPr/>
        </p:nvSpPr>
        <p:spPr>
          <a:xfrm>
            <a:off x="1405719" y="3043451"/>
            <a:ext cx="7806519" cy="2308324"/>
          </a:xfrm>
          <a:prstGeom prst="rect">
            <a:avLst/>
          </a:prstGeom>
          <a:noFill/>
        </p:spPr>
        <p:txBody>
          <a:bodyPr wrap="square" rtlCol="0">
            <a:spAutoFit/>
          </a:bodyPr>
          <a:lstStyle/>
          <a:p>
            <a:r>
              <a:rPr lang="en-US" altLang="en-US" sz="2400" dirty="0" smtClean="0">
                <a:solidFill>
                  <a:schemeClr val="tx1">
                    <a:lumMod val="75000"/>
                    <a:lumOff val="25000"/>
                  </a:schemeClr>
                </a:solidFill>
                <a:latin typeface="Times New Roman" pitchFamily="18" charset="0"/>
                <a:cs typeface="Times New Roman" pitchFamily="18" charset="0"/>
              </a:rPr>
              <a:t>The set of primary components that are identified by the ERD are :</a:t>
            </a:r>
          </a:p>
          <a:p>
            <a:r>
              <a:rPr lang="en-US" altLang="en-US" sz="2400" dirty="0" smtClean="0">
                <a:solidFill>
                  <a:schemeClr val="tx1">
                    <a:lumMod val="75000"/>
                    <a:lumOff val="25000"/>
                  </a:schemeClr>
                </a:solidFill>
                <a:latin typeface="Times New Roman" pitchFamily="18" charset="0"/>
                <a:cs typeface="Times New Roman" pitchFamily="18" charset="0"/>
              </a:rPr>
              <a:t>	· Data object</a:t>
            </a:r>
          </a:p>
          <a:p>
            <a:r>
              <a:rPr lang="en-US" altLang="en-US" sz="2400" dirty="0" smtClean="0">
                <a:solidFill>
                  <a:schemeClr val="tx1">
                    <a:lumMod val="75000"/>
                    <a:lumOff val="25000"/>
                  </a:schemeClr>
                </a:solidFill>
                <a:latin typeface="Times New Roman" pitchFamily="18" charset="0"/>
                <a:cs typeface="Times New Roman" pitchFamily="18" charset="0"/>
              </a:rPr>
              <a:t>	· Relationships</a:t>
            </a:r>
          </a:p>
          <a:p>
            <a:r>
              <a:rPr lang="en-US" altLang="en-US" sz="2400" dirty="0" smtClean="0">
                <a:solidFill>
                  <a:schemeClr val="tx1">
                    <a:lumMod val="75000"/>
                    <a:lumOff val="25000"/>
                  </a:schemeClr>
                </a:solidFill>
                <a:latin typeface="Times New Roman" pitchFamily="18" charset="0"/>
                <a:cs typeface="Times New Roman" pitchFamily="18" charset="0"/>
              </a:rPr>
              <a:t>	· Attributes</a:t>
            </a:r>
          </a:p>
          <a:p>
            <a:r>
              <a:rPr lang="en-US" altLang="en-US" sz="2400" dirty="0" smtClean="0">
                <a:solidFill>
                  <a:schemeClr val="tx1">
                    <a:lumMod val="75000"/>
                    <a:lumOff val="25000"/>
                  </a:schemeClr>
                </a:solidFill>
                <a:latin typeface="Times New Roman" pitchFamily="18" charset="0"/>
                <a:cs typeface="Times New Roman" pitchFamily="18" charset="0"/>
              </a:rPr>
              <a:t>	· Various types of indicators</a:t>
            </a:r>
            <a:endParaRPr lang="en-IN" sz="24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4386" y="471055"/>
            <a:ext cx="10352377" cy="5434637"/>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38087" y="0"/>
            <a:ext cx="10058400" cy="600501"/>
          </a:xfrm>
        </p:spPr>
        <p:txBody>
          <a:bodyPr>
            <a:normAutofit/>
          </a:bodyPr>
          <a:lstStyle/>
          <a:p>
            <a:r>
              <a:rPr lang="en-US" sz="3200" dirty="0" smtClean="0">
                <a:latin typeface="Baskerville Old Face" pitchFamily="18" charset="0"/>
              </a:rPr>
              <a:t>                            </a:t>
            </a:r>
            <a:r>
              <a:rPr lang="en-US" sz="3200" b="1" u="sng" dirty="0" smtClean="0">
                <a:solidFill>
                  <a:srgbClr val="0070C0"/>
                </a:solidFill>
                <a:latin typeface="Baskerville Old Face" pitchFamily="18" charset="0"/>
              </a:rPr>
              <a:t>DATABASE TABLES</a:t>
            </a:r>
            <a:endParaRPr lang="en-IN" sz="3200" b="1" u="sng" dirty="0">
              <a:solidFill>
                <a:srgbClr val="0070C0"/>
              </a:solidFill>
              <a:latin typeface="Baskerville Old Face" pitchFamily="18" charset="0"/>
            </a:endParaRPr>
          </a:p>
        </p:txBody>
      </p:sp>
      <p:pic>
        <p:nvPicPr>
          <p:cNvPr id="4" name="Content Placeholder 3" descr="Screenshot (39).png"/>
          <p:cNvPicPr>
            <a:picLocks noGrp="1" noChangeAspect="1"/>
          </p:cNvPicPr>
          <p:nvPr>
            <p:ph idx="1"/>
          </p:nvPr>
        </p:nvPicPr>
        <p:blipFill>
          <a:blip r:embed="rId2"/>
          <a:stretch>
            <a:fillRect/>
          </a:stretch>
        </p:blipFill>
        <p:spPr>
          <a:xfrm>
            <a:off x="259307" y="641445"/>
            <a:ext cx="11273051" cy="3125338"/>
          </a:xfrm>
        </p:spPr>
      </p:pic>
      <p:pic>
        <p:nvPicPr>
          <p:cNvPr id="6" name="Picture 5" descr="Screenshot (40).png"/>
          <p:cNvPicPr>
            <a:picLocks noChangeAspect="1"/>
          </p:cNvPicPr>
          <p:nvPr/>
        </p:nvPicPr>
        <p:blipFill>
          <a:blip r:embed="rId3"/>
          <a:stretch>
            <a:fillRect/>
          </a:stretch>
        </p:blipFill>
        <p:spPr>
          <a:xfrm>
            <a:off x="300251" y="4176215"/>
            <a:ext cx="11191164" cy="2483892"/>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41).png"/>
          <p:cNvPicPr>
            <a:picLocks noChangeAspect="1"/>
          </p:cNvPicPr>
          <p:nvPr/>
        </p:nvPicPr>
        <p:blipFill>
          <a:blip r:embed="rId2"/>
          <a:stretch>
            <a:fillRect/>
          </a:stretch>
        </p:blipFill>
        <p:spPr>
          <a:xfrm>
            <a:off x="1201003" y="0"/>
            <a:ext cx="10426890" cy="3480178"/>
          </a:xfrm>
          <a:prstGeom prst="rect">
            <a:avLst/>
          </a:prstGeom>
        </p:spPr>
      </p:pic>
      <p:pic>
        <p:nvPicPr>
          <p:cNvPr id="3" name="Picture 2" descr="Screenshot (42).png"/>
          <p:cNvPicPr>
            <a:picLocks noChangeAspect="1"/>
          </p:cNvPicPr>
          <p:nvPr/>
        </p:nvPicPr>
        <p:blipFill>
          <a:blip r:embed="rId3"/>
          <a:stretch>
            <a:fillRect/>
          </a:stretch>
        </p:blipFill>
        <p:spPr>
          <a:xfrm>
            <a:off x="1282889" y="3794077"/>
            <a:ext cx="10235821" cy="2511188"/>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43).png"/>
          <p:cNvPicPr>
            <a:picLocks noChangeAspect="1"/>
          </p:cNvPicPr>
          <p:nvPr/>
        </p:nvPicPr>
        <p:blipFill>
          <a:blip r:embed="rId2"/>
          <a:stretch>
            <a:fillRect/>
          </a:stretch>
        </p:blipFill>
        <p:spPr>
          <a:xfrm>
            <a:off x="1380737" y="167300"/>
            <a:ext cx="9621593" cy="3080867"/>
          </a:xfrm>
          <a:prstGeom prst="rect">
            <a:avLst/>
          </a:prstGeom>
        </p:spPr>
      </p:pic>
      <p:pic>
        <p:nvPicPr>
          <p:cNvPr id="3" name="Picture 2" descr="Screenshot (44).png"/>
          <p:cNvPicPr>
            <a:picLocks noChangeAspect="1"/>
          </p:cNvPicPr>
          <p:nvPr/>
        </p:nvPicPr>
        <p:blipFill>
          <a:blip r:embed="rId3"/>
          <a:stretch>
            <a:fillRect/>
          </a:stretch>
        </p:blipFill>
        <p:spPr>
          <a:xfrm>
            <a:off x="1208722" y="3357350"/>
            <a:ext cx="9873260" cy="3162148"/>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latin typeface="Baskerville Old Face" pitchFamily="18" charset="0"/>
              </a:rPr>
              <a:t>                                 </a:t>
            </a:r>
            <a:r>
              <a:rPr lang="en-US" sz="3200" b="1" u="sng" dirty="0" smtClean="0">
                <a:solidFill>
                  <a:srgbClr val="0070C0"/>
                </a:solidFill>
                <a:latin typeface="Baskerville Old Face" pitchFamily="18" charset="0"/>
              </a:rPr>
              <a:t>Snapshot</a:t>
            </a:r>
            <a:endParaRPr lang="en-IN" sz="3200" b="1" u="sng" dirty="0">
              <a:solidFill>
                <a:srgbClr val="0070C0"/>
              </a:solidFill>
              <a:latin typeface="Baskerville Old Face" pitchFamily="18" charset="0"/>
            </a:endParaRPr>
          </a:p>
        </p:txBody>
      </p:sp>
      <p:pic>
        <p:nvPicPr>
          <p:cNvPr id="12" name="Content Placeholder 11"/>
          <p:cNvPicPr>
            <a:picLocks noGrp="1" noChangeAspect="1"/>
          </p:cNvPicPr>
          <p:nvPr>
            <p:ph sz="half" idx="1"/>
          </p:nvPr>
        </p:nvPicPr>
        <p:blipFill>
          <a:blip r:embed="rId2" cstate="print">
            <a:extLst>
              <a:ext uri="{28A0092B-C50C-407E-A947-70E740481C1C}">
                <a14:useLocalDpi xmlns:a14="http://schemas.microsoft.com/office/drawing/2010/main" val="0"/>
              </a:ext>
            </a:extLst>
          </a:blip>
          <a:stretch>
            <a:fillRect/>
          </a:stretch>
        </p:blipFill>
        <p:spPr>
          <a:xfrm>
            <a:off x="1069849" y="1579419"/>
            <a:ext cx="3496298" cy="5015346"/>
          </a:xfrm>
        </p:spPr>
      </p:pic>
      <p:pic>
        <p:nvPicPr>
          <p:cNvPr id="13" name="Content Placeholder 12"/>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6774873" y="1773383"/>
            <a:ext cx="3477491" cy="4821382"/>
          </a:xfrm>
        </p:spPr>
      </p:pic>
      <p:sp>
        <p:nvSpPr>
          <p:cNvPr id="6" name="TextBox 5"/>
          <p:cNvSpPr txBox="1"/>
          <p:nvPr/>
        </p:nvSpPr>
        <p:spPr>
          <a:xfrm>
            <a:off x="873458" y="709684"/>
            <a:ext cx="2634018" cy="461665"/>
          </a:xfrm>
          <a:prstGeom prst="rect">
            <a:avLst/>
          </a:prstGeom>
          <a:noFill/>
        </p:spPr>
        <p:txBody>
          <a:bodyPr wrap="square" rtlCol="0">
            <a:spAutoFit/>
          </a:bodyPr>
          <a:lstStyle/>
          <a:p>
            <a:r>
              <a:rPr lang="en-US" sz="2400" b="1" i="1" u="sng" dirty="0" smtClean="0">
                <a:solidFill>
                  <a:srgbClr val="00B0F0"/>
                </a:solidFill>
                <a:latin typeface="Times New Roman" pitchFamily="18" charset="0"/>
                <a:cs typeface="Times New Roman" pitchFamily="18" charset="0"/>
              </a:rPr>
              <a:t>HOME PAGE:-</a:t>
            </a:r>
            <a:endParaRPr lang="en-IN" sz="2400" b="1" i="1" u="sng" dirty="0">
              <a:solidFill>
                <a:srgbClr val="00B0F0"/>
              </a:solidFill>
              <a:latin typeface="Times New Roman" pitchFamily="18" charset="0"/>
              <a:cs typeface="Times New Roman" pitchFamily="18"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2844" y="0"/>
            <a:ext cx="10058400" cy="900752"/>
          </a:xfrm>
        </p:spPr>
        <p:txBody>
          <a:bodyPr>
            <a:normAutofit/>
          </a:bodyPr>
          <a:lstStyle/>
          <a:p>
            <a:r>
              <a:rPr lang="en-US" sz="2400" b="1" u="sng" dirty="0" smtClean="0">
                <a:solidFill>
                  <a:srgbClr val="00B0F0"/>
                </a:solidFill>
                <a:latin typeface="Times New Roman" pitchFamily="18" charset="0"/>
                <a:cs typeface="Times New Roman" pitchFamily="18" charset="0"/>
              </a:rPr>
              <a:t>REGISTRATION PAGE:-</a:t>
            </a:r>
            <a:endParaRPr lang="en-IN" sz="2400" b="1" u="sng" dirty="0">
              <a:solidFill>
                <a:srgbClr val="00B0F0"/>
              </a:solidFill>
              <a:latin typeface="Times New Roman" pitchFamily="18" charset="0"/>
              <a:cs typeface="Times New Roman" pitchFamily="18" charset="0"/>
            </a:endParaRPr>
          </a:p>
        </p:txBody>
      </p:sp>
      <p:pic>
        <p:nvPicPr>
          <p:cNvPr id="5" name="Content Placeholder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017818" y="1094509"/>
            <a:ext cx="3809999" cy="5077691"/>
          </a:xfr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646014" y="599091"/>
            <a:ext cx="8634483" cy="5632311"/>
          </a:xfrm>
          <a:prstGeom prst="rect">
            <a:avLst/>
          </a:prstGeom>
        </p:spPr>
        <p:txBody>
          <a:bodyPr wrap="square">
            <a:spAutoFit/>
          </a:bodyPr>
          <a:lstStyle/>
          <a:p>
            <a:pPr algn="ctr"/>
            <a:r>
              <a:rPr lang="en-US" altLang="en-US" sz="2400" dirty="0" smtClean="0">
                <a:solidFill>
                  <a:srgbClr val="00B0F0"/>
                </a:solidFill>
              </a:rPr>
              <a:t>Contents</a:t>
            </a:r>
          </a:p>
          <a:p>
            <a:pPr algn="ctr"/>
            <a:endParaRPr lang="en-US" altLang="en-US" sz="2400" dirty="0" smtClean="0">
              <a:solidFill>
                <a:srgbClr val="00B0F0"/>
              </a:solidFill>
            </a:endParaRPr>
          </a:p>
          <a:p>
            <a:pPr algn="ctr"/>
            <a:endParaRPr lang="en-US" altLang="en-US" sz="2400" dirty="0" smtClean="0">
              <a:solidFill>
                <a:schemeClr val="tx1">
                  <a:lumMod val="75000"/>
                  <a:lumOff val="25000"/>
                </a:schemeClr>
              </a:solidFill>
            </a:endParaRPr>
          </a:p>
          <a:p>
            <a:pPr>
              <a:buFont typeface="Wingdings" pitchFamily="2" charset="2"/>
              <a:buChar char="Ø"/>
            </a:pPr>
            <a:r>
              <a:rPr lang="en-US" sz="2400" dirty="0" smtClean="0"/>
              <a:t> TITLE </a:t>
            </a:r>
            <a:endParaRPr lang="en-IN" sz="2400" dirty="0" smtClean="0"/>
          </a:p>
          <a:p>
            <a:pPr>
              <a:buFont typeface="Wingdings" pitchFamily="2" charset="2"/>
              <a:buChar char="Ø"/>
            </a:pPr>
            <a:r>
              <a:rPr lang="en-US" sz="2400" dirty="0" smtClean="0"/>
              <a:t> INTRODUCTION OF PROJECT</a:t>
            </a:r>
            <a:endParaRPr lang="en-IN" sz="2400" dirty="0" smtClean="0"/>
          </a:p>
          <a:p>
            <a:pPr>
              <a:buFont typeface="Wingdings" pitchFamily="2" charset="2"/>
              <a:buChar char="Ø"/>
            </a:pPr>
            <a:r>
              <a:rPr lang="en-US" sz="2400" dirty="0" smtClean="0"/>
              <a:t>     MODULES</a:t>
            </a:r>
          </a:p>
          <a:p>
            <a:pPr>
              <a:buFont typeface="Wingdings" pitchFamily="2" charset="2"/>
              <a:buChar char="Ø"/>
            </a:pPr>
            <a:r>
              <a:rPr lang="en-IN" sz="2400" dirty="0" smtClean="0"/>
              <a:t> COMPANY PROFILE</a:t>
            </a:r>
          </a:p>
          <a:p>
            <a:pPr>
              <a:buFont typeface="Wingdings" pitchFamily="2" charset="2"/>
              <a:buChar char="Ø"/>
            </a:pPr>
            <a:r>
              <a:rPr lang="en-US" sz="2400" dirty="0"/>
              <a:t> Technology &amp; Methodology </a:t>
            </a:r>
            <a:r>
              <a:rPr lang="en-US" sz="2400" dirty="0" smtClean="0"/>
              <a:t>used</a:t>
            </a:r>
          </a:p>
          <a:p>
            <a:pPr>
              <a:buFont typeface="Wingdings" pitchFamily="2" charset="2"/>
              <a:buChar char="Ø"/>
            </a:pPr>
            <a:r>
              <a:rPr lang="en-US" sz="2400" dirty="0" smtClean="0"/>
              <a:t> DFD (LEVEL 0,1)</a:t>
            </a:r>
            <a:endParaRPr lang="en-IN" sz="2400" dirty="0" smtClean="0"/>
          </a:p>
          <a:p>
            <a:pPr>
              <a:buFont typeface="Wingdings" pitchFamily="2" charset="2"/>
              <a:buChar char="Ø"/>
            </a:pPr>
            <a:r>
              <a:rPr lang="en-US" sz="2400" dirty="0" smtClean="0"/>
              <a:t> TABLES</a:t>
            </a:r>
            <a:endParaRPr lang="en-IN" sz="2400" dirty="0" smtClean="0"/>
          </a:p>
          <a:p>
            <a:pPr>
              <a:buFont typeface="Wingdings" pitchFamily="2" charset="2"/>
              <a:buChar char="Ø"/>
            </a:pPr>
            <a:r>
              <a:rPr lang="en-US" sz="2400" dirty="0" smtClean="0"/>
              <a:t> FORMS </a:t>
            </a:r>
            <a:endParaRPr lang="en-IN" sz="2400" dirty="0" smtClean="0"/>
          </a:p>
          <a:p>
            <a:pPr>
              <a:buFont typeface="Wingdings" pitchFamily="2" charset="2"/>
              <a:buChar char="Ø"/>
            </a:pPr>
            <a:r>
              <a:rPr lang="en-US" sz="2400" dirty="0" smtClean="0"/>
              <a:t> REPORTS</a:t>
            </a:r>
            <a:endParaRPr lang="en-IN" sz="2400" dirty="0" smtClean="0"/>
          </a:p>
          <a:p>
            <a:pPr>
              <a:buFont typeface="Wingdings" pitchFamily="2" charset="2"/>
              <a:buChar char="Ø"/>
            </a:pPr>
            <a:r>
              <a:rPr lang="en-US" sz="2400" dirty="0" smtClean="0"/>
              <a:t> CONCLUSION AND FUTURE SCOPE</a:t>
            </a:r>
            <a:endParaRPr lang="en-IN" sz="2400" dirty="0" smtClean="0"/>
          </a:p>
          <a:p>
            <a:pPr>
              <a:buFont typeface="Wingdings" pitchFamily="2" charset="2"/>
              <a:buChar char="Ø"/>
            </a:pPr>
            <a:r>
              <a:rPr lang="en-US" sz="2400" dirty="0" smtClean="0"/>
              <a:t> REFERENCES</a:t>
            </a:r>
            <a:endParaRPr lang="en-IN" sz="2400" dirty="0" smtClean="0"/>
          </a:p>
          <a:p>
            <a:pPr marL="457200" indent="-457200">
              <a:buFont typeface="Wingdings" panose="05000000000000000000" pitchFamily="2" charset="2"/>
              <a:buChar char="Ø"/>
            </a:pPr>
            <a:endParaRPr lang="en-US" altLang="en-US" sz="2400" dirty="0">
              <a:solidFill>
                <a:schemeClr val="tx1">
                  <a:lumMod val="75000"/>
                  <a:lumOff val="25000"/>
                </a:schemeClr>
              </a:solidFill>
            </a:endParaRPr>
          </a:p>
        </p:txBody>
      </p:sp>
    </p:spTree>
    <p:extLst>
      <p:ext uri="{BB962C8B-B14F-4D97-AF65-F5344CB8AC3E}">
        <p14:creationId xmlns:p14="http://schemas.microsoft.com/office/powerpoint/2010/main" val="91427266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5636" y="122473"/>
            <a:ext cx="10260120" cy="1249126"/>
          </a:xfrm>
        </p:spPr>
        <p:txBody>
          <a:bodyPr>
            <a:normAutofit/>
          </a:bodyPr>
          <a:lstStyle/>
          <a:p>
            <a:r>
              <a:rPr lang="en-US" sz="2400" b="1" u="sng" dirty="0" smtClean="0">
                <a:solidFill>
                  <a:srgbClr val="00B0F0"/>
                </a:solidFill>
                <a:latin typeface="Baskerville Old Face" panose="02020602080505020303" pitchFamily="18" charset="0"/>
                <a:cs typeface="Times New Roman" pitchFamily="18" charset="0"/>
              </a:rPr>
              <a:t>LOGIN PAGE:-</a:t>
            </a:r>
            <a:endParaRPr lang="en-IN" sz="2400" b="1" u="sng" dirty="0">
              <a:solidFill>
                <a:srgbClr val="00B0F0"/>
              </a:solidFill>
              <a:latin typeface="Baskerville Old Face" panose="02020602080505020303" pitchFamily="18" charset="0"/>
              <a:cs typeface="Times New Roman" pitchFamily="18" charset="0"/>
            </a:endParaRPr>
          </a:p>
        </p:txBody>
      </p:sp>
      <p:pic>
        <p:nvPicPr>
          <p:cNvPr id="11" name="Content Placeholder 10"/>
          <p:cNvPicPr>
            <a:picLocks noGrp="1" noChangeAspect="1"/>
          </p:cNvPicPr>
          <p:nvPr>
            <p:ph sz="half" idx="1"/>
          </p:nvPr>
        </p:nvPicPr>
        <p:blipFill>
          <a:blip r:embed="rId2" cstate="print">
            <a:extLst>
              <a:ext uri="{28A0092B-C50C-407E-A947-70E740481C1C}">
                <a14:useLocalDpi xmlns:a14="http://schemas.microsoft.com/office/drawing/2010/main" val="0"/>
              </a:ext>
            </a:extLst>
          </a:blip>
          <a:stretch>
            <a:fillRect/>
          </a:stretch>
        </p:blipFill>
        <p:spPr>
          <a:xfrm>
            <a:off x="1385455" y="1371600"/>
            <a:ext cx="3602181" cy="5278581"/>
          </a:xfrm>
        </p:spPr>
      </p:pic>
      <p:pic>
        <p:nvPicPr>
          <p:cNvPr id="12" name="Content Placeholder 11"/>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6664036" y="1371599"/>
            <a:ext cx="3616037" cy="5278581"/>
          </a:xfr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363" y="122473"/>
            <a:ext cx="10329393" cy="1249126"/>
          </a:xfrm>
        </p:spPr>
        <p:txBody>
          <a:bodyPr>
            <a:normAutofit/>
          </a:bodyPr>
          <a:lstStyle/>
          <a:p>
            <a:r>
              <a:rPr lang="en-US" sz="2400" b="1" dirty="0" smtClean="0">
                <a:solidFill>
                  <a:srgbClr val="00B0F0"/>
                </a:solidFill>
                <a:latin typeface="Baskerville Old Face" panose="02020602080505020303" pitchFamily="18" charset="0"/>
                <a:cs typeface="Times New Roman" pitchFamily="18" charset="0"/>
              </a:rPr>
              <a:t>Add food category and items:-</a:t>
            </a:r>
            <a:endParaRPr lang="en-IN" sz="2400" b="1" dirty="0">
              <a:solidFill>
                <a:srgbClr val="00B0F0"/>
              </a:solidFill>
              <a:latin typeface="Baskerville Old Face" panose="02020602080505020303" pitchFamily="18" charset="0"/>
              <a:cs typeface="Times New Roman" pitchFamily="18" charset="0"/>
            </a:endParaRPr>
          </a:p>
        </p:txBody>
      </p:sp>
      <p:pic>
        <p:nvPicPr>
          <p:cNvPr id="5" name="Content Placeholder 4"/>
          <p:cNvPicPr>
            <a:picLocks noGrp="1" noChangeAspect="1"/>
          </p:cNvPicPr>
          <p:nvPr>
            <p:ph sz="half" idx="1"/>
          </p:nvPr>
        </p:nvPicPr>
        <p:blipFill>
          <a:blip r:embed="rId2" cstate="print">
            <a:extLst>
              <a:ext uri="{28A0092B-C50C-407E-A947-70E740481C1C}">
                <a14:useLocalDpi xmlns:a14="http://schemas.microsoft.com/office/drawing/2010/main" val="0"/>
              </a:ext>
            </a:extLst>
          </a:blip>
          <a:stretch>
            <a:fillRect/>
          </a:stretch>
        </p:blipFill>
        <p:spPr>
          <a:xfrm>
            <a:off x="1704109" y="1260765"/>
            <a:ext cx="3408218" cy="4911436"/>
          </a:xfrm>
        </p:spPr>
      </p:pic>
      <p:pic>
        <p:nvPicPr>
          <p:cNvPr id="6" name="Content Placeholder 5"/>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7038109" y="1260765"/>
            <a:ext cx="3269673" cy="4911435"/>
          </a:xfrm>
        </p:spPr>
      </p:pic>
    </p:spTree>
    <p:extLst>
      <p:ext uri="{BB962C8B-B14F-4D97-AF65-F5344CB8AC3E}">
        <p14:creationId xmlns:p14="http://schemas.microsoft.com/office/powerpoint/2010/main" val="25262992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p:cNvPicPr>
            <a:picLocks noGrp="1" noChangeAspect="1"/>
          </p:cNvPicPr>
          <p:nvPr>
            <p:ph sz="half" idx="1"/>
          </p:nvPr>
        </p:nvPicPr>
        <p:blipFill>
          <a:blip r:embed="rId2" cstate="print">
            <a:extLst>
              <a:ext uri="{28A0092B-C50C-407E-A947-70E740481C1C}">
                <a14:useLocalDpi xmlns:a14="http://schemas.microsoft.com/office/drawing/2010/main" val="0"/>
              </a:ext>
            </a:extLst>
          </a:blip>
          <a:stretch>
            <a:fillRect/>
          </a:stretch>
        </p:blipFill>
        <p:spPr>
          <a:xfrm>
            <a:off x="1233055" y="1371599"/>
            <a:ext cx="3333091" cy="4800601"/>
          </a:xfrm>
        </p:spPr>
      </p:pic>
      <p:pic>
        <p:nvPicPr>
          <p:cNvPr id="9" name="Content Placeholder 8"/>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6580909" y="1371599"/>
            <a:ext cx="3699164" cy="4800601"/>
          </a:xfrm>
        </p:spPr>
      </p:pic>
      <p:sp>
        <p:nvSpPr>
          <p:cNvPr id="10" name="Title 1"/>
          <p:cNvSpPr>
            <a:spLocks noGrp="1"/>
          </p:cNvSpPr>
          <p:nvPr>
            <p:ph type="title"/>
          </p:nvPr>
        </p:nvSpPr>
        <p:spPr>
          <a:xfrm>
            <a:off x="346363" y="122473"/>
            <a:ext cx="10329393" cy="1249126"/>
          </a:xfrm>
        </p:spPr>
        <p:txBody>
          <a:bodyPr>
            <a:normAutofit/>
          </a:bodyPr>
          <a:lstStyle/>
          <a:p>
            <a:r>
              <a:rPr lang="en-US" sz="2400" b="1" u="sng" dirty="0" smtClean="0">
                <a:solidFill>
                  <a:srgbClr val="00B0F0"/>
                </a:solidFill>
                <a:latin typeface="Baskerville Old Face" panose="02020602080505020303" pitchFamily="18" charset="0"/>
                <a:cs typeface="Times New Roman" pitchFamily="18" charset="0"/>
              </a:rPr>
              <a:t>View food category and items: -</a:t>
            </a:r>
            <a:endParaRPr lang="en-IN" sz="2400" b="1" u="sng" dirty="0">
              <a:solidFill>
                <a:srgbClr val="00B0F0"/>
              </a:solidFill>
              <a:latin typeface="Baskerville Old Face" panose="02020602080505020303" pitchFamily="18" charset="0"/>
              <a:cs typeface="Times New Roman" pitchFamily="18" charset="0"/>
            </a:endParaRPr>
          </a:p>
        </p:txBody>
      </p:sp>
    </p:spTree>
    <p:extLst>
      <p:ext uri="{BB962C8B-B14F-4D97-AF65-F5344CB8AC3E}">
        <p14:creationId xmlns:p14="http://schemas.microsoft.com/office/powerpoint/2010/main" val="27457053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665026" y="477672"/>
            <a:ext cx="9730854" cy="5478423"/>
          </a:xfrm>
          <a:prstGeom prst="rect">
            <a:avLst/>
          </a:prstGeom>
        </p:spPr>
        <p:txBody>
          <a:bodyPr wrap="square">
            <a:spAutoFit/>
          </a:bodyPr>
          <a:lstStyle/>
          <a:p>
            <a:r>
              <a:rPr lang="en-US" sz="2400" b="1" dirty="0" smtClean="0">
                <a:latin typeface="Baskerville Old Face" pitchFamily="18" charset="0"/>
              </a:rPr>
              <a:t>                                               </a:t>
            </a:r>
            <a:r>
              <a:rPr lang="en-US" sz="3200" b="1" u="sng" dirty="0" smtClean="0">
                <a:solidFill>
                  <a:srgbClr val="0070C0"/>
                </a:solidFill>
                <a:latin typeface="Baskerville Old Face" pitchFamily="18" charset="0"/>
                <a:cs typeface="Times New Roman" pitchFamily="18" charset="0"/>
              </a:rPr>
              <a:t>Future Scope:</a:t>
            </a:r>
          </a:p>
          <a:p>
            <a:endParaRPr lang="en-IN" sz="3200" u="sng" dirty="0" smtClean="0">
              <a:solidFill>
                <a:srgbClr val="0070C0"/>
              </a:solidFill>
              <a:latin typeface="Baskerville Old Face" pitchFamily="18" charset="0"/>
              <a:cs typeface="Times New Roman" pitchFamily="18" charset="0"/>
            </a:endParaRPr>
          </a:p>
          <a:p>
            <a:pPr lvl="0"/>
            <a:r>
              <a:rPr lang="en-US" sz="2400" dirty="0" smtClean="0">
                <a:latin typeface="Times New Roman" pitchFamily="18" charset="0"/>
                <a:cs typeface="Times New Roman" pitchFamily="18" charset="0"/>
              </a:rPr>
              <a:t>In future this application used for multiple restaurant or hotels.</a:t>
            </a:r>
            <a:endParaRPr lang="en-IN" sz="2400" dirty="0" smtClean="0">
              <a:latin typeface="Times New Roman" pitchFamily="18" charset="0"/>
              <a:cs typeface="Times New Roman" pitchFamily="18" charset="0"/>
            </a:endParaRPr>
          </a:p>
          <a:p>
            <a:pPr lvl="0"/>
            <a:r>
              <a:rPr lang="en-US" sz="2400" dirty="0" smtClean="0">
                <a:latin typeface="Times New Roman" pitchFamily="18" charset="0"/>
                <a:cs typeface="Times New Roman" pitchFamily="18" charset="0"/>
              </a:rPr>
              <a:t>In future every personal can order food</a:t>
            </a:r>
            <a:r>
              <a:rPr lang="en-US" sz="3200" dirty="0" smtClean="0">
                <a:latin typeface="Baskerville Old Face" pitchFamily="18" charset="0"/>
                <a:cs typeface="Times New Roman" pitchFamily="18" charset="0"/>
              </a:rPr>
              <a:t>.</a:t>
            </a:r>
          </a:p>
          <a:p>
            <a:pPr lvl="0"/>
            <a:r>
              <a:rPr lang="en-IN" sz="2400" dirty="0" smtClean="0">
                <a:latin typeface="Times New Roman" panose="02020603050405020304" pitchFamily="18" charset="0"/>
                <a:cs typeface="Times New Roman" panose="02020603050405020304" pitchFamily="18" charset="0"/>
              </a:rPr>
              <a:t>In future for payment  wallet or </a:t>
            </a:r>
            <a:r>
              <a:rPr lang="en-IN" sz="2400" dirty="0" err="1" smtClean="0">
                <a:latin typeface="Times New Roman" panose="02020603050405020304" pitchFamily="18" charset="0"/>
                <a:cs typeface="Times New Roman" panose="02020603050405020304" pitchFamily="18" charset="0"/>
              </a:rPr>
              <a:t>upi</a:t>
            </a:r>
            <a:r>
              <a:rPr lang="en-IN" sz="2400" dirty="0" smtClean="0">
                <a:latin typeface="Times New Roman" panose="02020603050405020304" pitchFamily="18" charset="0"/>
                <a:cs typeface="Times New Roman" panose="02020603050405020304" pitchFamily="18" charset="0"/>
              </a:rPr>
              <a:t> transaction will be added.</a:t>
            </a:r>
          </a:p>
          <a:p>
            <a:endParaRPr lang="en-IN" sz="3200" dirty="0" smtClean="0">
              <a:latin typeface="Baskerville Old Face" pitchFamily="18" charset="0"/>
            </a:endParaRPr>
          </a:p>
          <a:p>
            <a:r>
              <a:rPr lang="en-US" dirty="0" smtClean="0"/>
              <a:t> </a:t>
            </a:r>
            <a:endParaRPr lang="en-IN" dirty="0" smtClean="0"/>
          </a:p>
          <a:p>
            <a:r>
              <a:rPr lang="en-US" sz="2400" b="1" dirty="0" smtClean="0">
                <a:latin typeface="Baskerville Old Face" pitchFamily="18" charset="0"/>
              </a:rPr>
              <a:t>                                            </a:t>
            </a:r>
            <a:r>
              <a:rPr lang="en-US" sz="3200" b="1" u="sng" dirty="0" smtClean="0">
                <a:solidFill>
                  <a:srgbClr val="0070C0"/>
                </a:solidFill>
                <a:latin typeface="Baskerville Old Face" pitchFamily="18" charset="0"/>
              </a:rPr>
              <a:t>Conclusion:</a:t>
            </a:r>
            <a:endParaRPr lang="en-IN" sz="3200" u="sng" dirty="0" smtClean="0">
              <a:solidFill>
                <a:srgbClr val="0070C0"/>
              </a:solidFill>
              <a:latin typeface="Baskerville Old Face" pitchFamily="18" charset="0"/>
            </a:endParaRPr>
          </a:p>
          <a:p>
            <a:pPr lvl="0"/>
            <a:r>
              <a:rPr lang="en-US" sz="2400" dirty="0" smtClean="0">
                <a:latin typeface="Times New Roman" pitchFamily="18" charset="0"/>
                <a:cs typeface="Times New Roman" pitchFamily="18" charset="0"/>
              </a:rPr>
              <a:t>House of mandi project developed by using </a:t>
            </a:r>
            <a:r>
              <a:rPr lang="en-US" sz="2400" dirty="0">
                <a:latin typeface="Times New Roman" pitchFamily="18" charset="0"/>
                <a:cs typeface="Times New Roman" pitchFamily="18" charset="0"/>
              </a:rPr>
              <a:t>a</a:t>
            </a:r>
            <a:r>
              <a:rPr lang="en-US" sz="2400" dirty="0" smtClean="0">
                <a:latin typeface="Times New Roman" pitchFamily="18" charset="0"/>
                <a:cs typeface="Times New Roman" pitchFamily="18" charset="0"/>
              </a:rPr>
              <a:t>ndroid, java as front end and </a:t>
            </a:r>
            <a:r>
              <a:rPr lang="en-US" sz="2400" dirty="0" err="1" smtClean="0">
                <a:latin typeface="Times New Roman" pitchFamily="18" charset="0"/>
                <a:cs typeface="Times New Roman" pitchFamily="18" charset="0"/>
              </a:rPr>
              <a:t>jsp</a:t>
            </a:r>
            <a:r>
              <a:rPr lang="en-US" sz="2400" dirty="0" smtClean="0">
                <a:latin typeface="Times New Roman" pitchFamily="18" charset="0"/>
                <a:cs typeface="Times New Roman" pitchFamily="18" charset="0"/>
              </a:rPr>
              <a:t>, MySQL server for database in back end to computerize the process for check in and out system.</a:t>
            </a:r>
            <a:endParaRPr lang="en-IN" sz="2400" dirty="0" smtClean="0">
              <a:latin typeface="Times New Roman" pitchFamily="18" charset="0"/>
              <a:cs typeface="Times New Roman" pitchFamily="18" charset="0"/>
            </a:endParaRPr>
          </a:p>
          <a:p>
            <a:pPr lvl="0"/>
            <a:r>
              <a:rPr lang="en-US" sz="2400" dirty="0" smtClean="0">
                <a:latin typeface="Times New Roman" pitchFamily="18" charset="0"/>
                <a:cs typeface="Times New Roman" pitchFamily="18" charset="0"/>
              </a:rPr>
              <a:t>The project covers only the basic required to sum up, developing a information system on “House Of Mandi ” for was a matter of essence.</a:t>
            </a:r>
            <a:endParaRPr lang="en-IN" sz="2400" dirty="0">
              <a:latin typeface="Times New Roman" pitchFamily="18" charset="0"/>
              <a:cs typeface="Times New Roman" pitchFamily="18" charset="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274618" y="748145"/>
            <a:ext cx="8991600" cy="2803844"/>
          </a:xfrm>
          <a:prstGeom prst="rect">
            <a:avLst/>
          </a:prstGeom>
        </p:spPr>
        <p:txBody>
          <a:bodyPr wrap="square">
            <a:spAutoFit/>
          </a:bodyPr>
          <a:lstStyle/>
          <a:p>
            <a:pPr>
              <a:spcAft>
                <a:spcPts val="0"/>
              </a:spcAft>
            </a:pPr>
            <a:r>
              <a:rPr lang="en-US" sz="3200" b="1" u="sng" dirty="0" smtClean="0">
                <a:solidFill>
                  <a:srgbClr val="00B0F0"/>
                </a:solidFill>
                <a:latin typeface="Times New Roman" panose="02020603050405020304" pitchFamily="18" charset="0"/>
                <a:ea typeface="Times New Roman" panose="02020603050405020304" pitchFamily="18" charset="0"/>
                <a:cs typeface="Times New Roman" panose="02020603050405020304" pitchFamily="18" charset="0"/>
              </a:rPr>
              <a:t>Bibliography</a:t>
            </a:r>
            <a:endParaRPr lang="en-US" sz="2400" u="sng" dirty="0">
              <a:solidFill>
                <a:srgbClr val="00B0F0"/>
              </a:solidFill>
              <a:latin typeface="Calibri" panose="020F0502020204030204" pitchFamily="34" charset="0"/>
              <a:ea typeface="Times New Roman" panose="02020603050405020304" pitchFamily="18" charset="0"/>
              <a:cs typeface="Times New Roman" panose="02020603050405020304" pitchFamily="18" charset="0"/>
            </a:endParaRPr>
          </a:p>
          <a:p>
            <a:pPr>
              <a:spcAft>
                <a:spcPts val="0"/>
              </a:spcAft>
            </a:pPr>
            <a:r>
              <a:rPr lang="en-US" sz="2000" b="1" dirty="0">
                <a:latin typeface="Times New Roman" panose="02020603050405020304" pitchFamily="18" charset="0"/>
                <a:ea typeface="Times New Roman" panose="02020603050405020304" pitchFamily="18" charset="0"/>
                <a:cs typeface="Times New Roman" panose="02020603050405020304" pitchFamily="18" charset="0"/>
              </a:rPr>
              <a:t> </a:t>
            </a:r>
            <a:endParaRPr lang="en-US" sz="1600" dirty="0">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gn="just">
              <a:lnSpc>
                <a:spcPct val="115000"/>
              </a:lnSpc>
              <a:spcAft>
                <a:spcPts val="0"/>
              </a:spcAft>
              <a:buFont typeface="+mj-lt"/>
              <a:buAutoNum type="arabicPeriod"/>
            </a:pPr>
            <a:r>
              <a:rPr lang="en-US"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Android mother site @ </a:t>
            </a:r>
            <a:r>
              <a:rPr lang="en-US" u="sng" dirty="0">
                <a:solidFill>
                  <a:srgbClr val="0B5395"/>
                </a:solidFill>
                <a:latin typeface="Times New Roman" panose="02020603050405020304" pitchFamily="18" charset="0"/>
                <a:ea typeface="Times New Roman" panose="02020603050405020304" pitchFamily="18" charset="0"/>
                <a:cs typeface="Times New Roman" panose="02020603050405020304" pitchFamily="18" charset="0"/>
                <a:hlinkClick r:id="rId2"/>
              </a:rPr>
              <a:t>www.android.com</a:t>
            </a:r>
            <a:r>
              <a:rPr lang="en-US"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a:t>
            </a:r>
            <a:endParaRPr lang="en-US" sz="1600" dirty="0">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gn="just">
              <a:lnSpc>
                <a:spcPct val="115000"/>
              </a:lnSpc>
              <a:spcAft>
                <a:spcPts val="0"/>
              </a:spcAft>
              <a:buFont typeface="+mj-lt"/>
              <a:buAutoNum type="arabicPeriod"/>
            </a:pPr>
            <a:r>
              <a:rPr lang="en-US"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Android Developers @ </a:t>
            </a:r>
            <a:r>
              <a:rPr lang="en-US" u="sng" dirty="0">
                <a:solidFill>
                  <a:srgbClr val="0B5395"/>
                </a:solidFill>
                <a:latin typeface="Times New Roman" panose="02020603050405020304" pitchFamily="18" charset="0"/>
                <a:ea typeface="Times New Roman" panose="02020603050405020304" pitchFamily="18" charset="0"/>
                <a:cs typeface="Times New Roman" panose="02020603050405020304" pitchFamily="18" charset="0"/>
                <a:hlinkClick r:id="rId3"/>
              </a:rPr>
              <a:t>developer.android.com.</a:t>
            </a:r>
            <a:endParaRPr lang="en-US" sz="1600" dirty="0">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gn="just">
              <a:lnSpc>
                <a:spcPct val="115000"/>
              </a:lnSpc>
              <a:spcAft>
                <a:spcPts val="0"/>
              </a:spcAft>
              <a:buFont typeface="+mj-lt"/>
              <a:buAutoNum type="arabicPeriod"/>
            </a:pPr>
            <a:r>
              <a:rPr lang="en-US"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Android API Documentation @ </a:t>
            </a:r>
            <a:r>
              <a:rPr lang="en-US" u="sng" dirty="0">
                <a:solidFill>
                  <a:srgbClr val="0B5395"/>
                </a:solidFill>
                <a:latin typeface="Times New Roman" panose="02020603050405020304" pitchFamily="18" charset="0"/>
                <a:ea typeface="Times New Roman" panose="02020603050405020304" pitchFamily="18" charset="0"/>
                <a:cs typeface="Times New Roman" panose="02020603050405020304" pitchFamily="18" charset="0"/>
                <a:hlinkClick r:id="rId4"/>
              </a:rPr>
              <a:t>http://developer.android.com/reference/packages.html</a:t>
            </a:r>
            <a:r>
              <a:rPr lang="en-US"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a:t>
            </a:r>
            <a:endParaRPr lang="en-US" sz="1600" dirty="0">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gn="just">
              <a:lnSpc>
                <a:spcPct val="115000"/>
              </a:lnSpc>
              <a:spcAft>
                <a:spcPts val="0"/>
              </a:spcAft>
              <a:buFont typeface="+mj-lt"/>
              <a:buAutoNum type="arabicPeriod"/>
            </a:pPr>
            <a:r>
              <a:rPr lang="en-US"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Professional Android 4 Application Development by </a:t>
            </a:r>
            <a:r>
              <a:rPr lang="en-US"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Reto</a:t>
            </a:r>
            <a:r>
              <a:rPr lang="en-US"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Meier</a:t>
            </a:r>
            <a:endParaRPr lang="en-US" sz="1600" dirty="0">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gn="just">
              <a:lnSpc>
                <a:spcPct val="115000"/>
              </a:lnSpc>
              <a:spcAft>
                <a:spcPts val="0"/>
              </a:spcAft>
              <a:buFont typeface="+mj-lt"/>
              <a:buAutoNum type="arabicPeriod"/>
            </a:pPr>
            <a:r>
              <a:rPr lang="en-US"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Programming Android Java Programming for the New Generation of Mobile Devices by </a:t>
            </a:r>
            <a:r>
              <a:rPr lang="en-US"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Zigurd</a:t>
            </a:r>
            <a:r>
              <a:rPr lang="en-US"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Mennieks</a:t>
            </a:r>
            <a:endParaRPr lang="en-US" sz="16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86149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1"/>
          <p:cNvSpPr>
            <a:spLocks noChangeArrowheads="1"/>
          </p:cNvSpPr>
          <p:nvPr/>
        </p:nvSpPr>
        <p:spPr bwMode="auto">
          <a:xfrm>
            <a:off x="3917500" y="3692105"/>
            <a:ext cx="522287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de-DE" altLang="en-US" sz="3600" dirty="0">
                <a:solidFill>
                  <a:schemeClr val="accent1">
                    <a:lumMod val="75000"/>
                  </a:schemeClr>
                </a:solidFill>
                <a:latin typeface="Baskerville Old Face" panose="02020602080505020303" pitchFamily="18" charset="0"/>
              </a:rPr>
              <a:t>Thanks for your attention !</a:t>
            </a:r>
            <a:endParaRPr lang="en-US" altLang="en-US" sz="3600" dirty="0">
              <a:solidFill>
                <a:schemeClr val="accent1">
                  <a:lumMod val="75000"/>
                </a:schemeClr>
              </a:solidFill>
              <a:latin typeface="Baskerville Old Face" panose="02020602080505020303" pitchFamily="18" charset="0"/>
            </a:endParaRPr>
          </a:p>
        </p:txBody>
      </p:sp>
      <p:sp>
        <p:nvSpPr>
          <p:cNvPr id="41989" name="Rectangle 4"/>
          <p:cNvSpPr>
            <a:spLocks noChangeArrowheads="1"/>
          </p:cNvSpPr>
          <p:nvPr/>
        </p:nvSpPr>
        <p:spPr bwMode="auto">
          <a:xfrm>
            <a:off x="2921169" y="1679990"/>
            <a:ext cx="645484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2000" dirty="0" smtClean="0">
                <a:solidFill>
                  <a:schemeClr val="accent1">
                    <a:lumMod val="50000"/>
                  </a:schemeClr>
                </a:solidFill>
                <a:latin typeface="Baskerville Old Face" panose="02020602080505020303" pitchFamily="18" charset="0"/>
              </a:rPr>
              <a:t>(Master in </a:t>
            </a:r>
            <a:r>
              <a:rPr lang="en-US" altLang="en-US" sz="2000" dirty="0">
                <a:solidFill>
                  <a:schemeClr val="accent1">
                    <a:lumMod val="50000"/>
                  </a:schemeClr>
                </a:solidFill>
                <a:latin typeface="Baskerville Old Face" panose="02020602080505020303" pitchFamily="18" charset="0"/>
              </a:rPr>
              <a:t>C</a:t>
            </a:r>
            <a:r>
              <a:rPr lang="en-US" altLang="en-US" sz="2000" dirty="0" smtClean="0">
                <a:solidFill>
                  <a:schemeClr val="accent1">
                    <a:lumMod val="50000"/>
                  </a:schemeClr>
                </a:solidFill>
                <a:latin typeface="Baskerville Old Face" panose="02020602080505020303" pitchFamily="18" charset="0"/>
              </a:rPr>
              <a:t>omputer </a:t>
            </a:r>
            <a:r>
              <a:rPr lang="en-US" altLang="en-US" sz="2000" dirty="0">
                <a:solidFill>
                  <a:schemeClr val="accent1">
                    <a:lumMod val="50000"/>
                  </a:schemeClr>
                </a:solidFill>
                <a:latin typeface="Baskerville Old Face" panose="02020602080505020303" pitchFamily="18" charset="0"/>
              </a:rPr>
              <a:t>A</a:t>
            </a:r>
            <a:r>
              <a:rPr lang="en-US" altLang="en-US" sz="2000" dirty="0" smtClean="0">
                <a:solidFill>
                  <a:schemeClr val="accent1">
                    <a:lumMod val="50000"/>
                  </a:schemeClr>
                </a:solidFill>
                <a:latin typeface="Baskerville Old Face" panose="02020602080505020303" pitchFamily="18" charset="0"/>
              </a:rPr>
              <a:t>pplications)</a:t>
            </a:r>
            <a:endParaRPr lang="en-US" altLang="en-US" sz="2000" dirty="0">
              <a:solidFill>
                <a:schemeClr val="accent1">
                  <a:lumMod val="50000"/>
                </a:schemeClr>
              </a:solidFill>
              <a:latin typeface="Baskerville Old Face" panose="02020602080505020303" pitchFamily="18" charset="0"/>
            </a:endParaRPr>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t="31677" b="32767"/>
          <a:stretch/>
        </p:blipFill>
        <p:spPr>
          <a:xfrm>
            <a:off x="3706938" y="229752"/>
            <a:ext cx="4578079" cy="1031012"/>
          </a:xfrm>
          <a:prstGeom prst="rect">
            <a:avLst/>
          </a:prstGeom>
        </p:spPr>
      </p:pic>
    </p:spTree>
    <p:extLst>
      <p:ext uri="{BB962C8B-B14F-4D97-AF65-F5344CB8AC3E}">
        <p14:creationId xmlns:p14="http://schemas.microsoft.com/office/powerpoint/2010/main" val="201434982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a:xfrm>
            <a:off x="1218834" y="-63062"/>
            <a:ext cx="10018713" cy="867104"/>
          </a:xfrm>
        </p:spPr>
        <p:txBody>
          <a:bodyPr>
            <a:normAutofit/>
          </a:bodyPr>
          <a:lstStyle/>
          <a:p>
            <a:pPr algn="ctr"/>
            <a:r>
              <a:rPr lang="en-IN" sz="3200" b="1" u="sng" spc="-1" dirty="0" smtClean="0">
                <a:solidFill>
                  <a:srgbClr val="0F6FC6"/>
                </a:solidFill>
                <a:latin typeface="Baskerville Old Face" pitchFamily="18" charset="0"/>
              </a:rPr>
              <a:t>Description</a:t>
            </a:r>
            <a:endParaRPr lang="en-US" altLang="en-US" sz="3200" dirty="0">
              <a:solidFill>
                <a:srgbClr val="00B0F0"/>
              </a:solidFill>
              <a:latin typeface="Baskerville Old Face" panose="02020602080505020303" pitchFamily="18" charset="0"/>
            </a:endParaRPr>
          </a:p>
        </p:txBody>
      </p:sp>
      <p:sp>
        <p:nvSpPr>
          <p:cNvPr id="2" name="Content Placeholder 1"/>
          <p:cNvSpPr>
            <a:spLocks noGrp="1"/>
          </p:cNvSpPr>
          <p:nvPr>
            <p:ph idx="1"/>
          </p:nvPr>
        </p:nvSpPr>
        <p:spPr>
          <a:xfrm>
            <a:off x="305946" y="1247387"/>
            <a:ext cx="11528225" cy="5060730"/>
          </a:xfrm>
        </p:spPr>
        <p:txBody>
          <a:bodyPr>
            <a:normAutofit/>
          </a:bodyPr>
          <a:lstStyle/>
          <a:p>
            <a:pPr algn="just">
              <a:buNone/>
            </a:pPr>
            <a:r>
              <a:rPr lang="en-IN" sz="2400" b="1" dirty="0" smtClean="0">
                <a:latin typeface="Times New Roman" pitchFamily="18" charset="0"/>
                <a:cs typeface="Times New Roman" pitchFamily="18" charset="0"/>
              </a:rPr>
              <a:t> </a:t>
            </a:r>
            <a:r>
              <a:rPr lang="en-IN" sz="2400" dirty="0" smtClean="0">
                <a:latin typeface="Times New Roman" pitchFamily="18" charset="0"/>
                <a:cs typeface="Times New Roman" pitchFamily="18" charset="0"/>
              </a:rPr>
              <a:t> House of mandi is an android app which features variety of food and spices. </a:t>
            </a:r>
            <a:r>
              <a:rPr lang="en-US" sz="2400" dirty="0">
                <a:latin typeface="Times New Roman" pitchFamily="18" charset="0"/>
                <a:cs typeface="Times New Roman" pitchFamily="18" charset="0"/>
              </a:rPr>
              <a:t>With the core concept of the system remains for the convenience for the </a:t>
            </a:r>
            <a:r>
              <a:rPr lang="en-US" sz="2400" dirty="0" smtClean="0">
                <a:latin typeface="Times New Roman" pitchFamily="18" charset="0"/>
                <a:cs typeface="Times New Roman" pitchFamily="18" charset="0"/>
              </a:rPr>
              <a:t>customers</a:t>
            </a:r>
            <a:r>
              <a:rPr lang="en-US" sz="2400" dirty="0">
                <a:latin typeface="Times New Roman" pitchFamily="18" charset="0"/>
                <a:cs typeface="Times New Roman" pitchFamily="18" charset="0"/>
              </a:rPr>
              <a:t>, online food </a:t>
            </a:r>
            <a:r>
              <a:rPr lang="en-US" sz="2400" dirty="0" smtClean="0">
                <a:latin typeface="Times New Roman" pitchFamily="18" charset="0"/>
                <a:cs typeface="Times New Roman" pitchFamily="18" charset="0"/>
              </a:rPr>
              <a:t>startups do </a:t>
            </a:r>
            <a:r>
              <a:rPr lang="en-US" sz="2400" dirty="0">
                <a:latin typeface="Times New Roman" pitchFamily="18" charset="0"/>
                <a:cs typeface="Times New Roman" pitchFamily="18" charset="0"/>
              </a:rPr>
              <a:t>not control food quality. Our mission is dedicated to the freshest delivered with the highest level of customer service. It’s also manage the details of Food, Item Category, Cart, Customer, Order. It manages all the information about the Food, Delivery Address, orders. </a:t>
            </a:r>
            <a:r>
              <a:rPr lang="en-US" sz="2400" dirty="0" smtClean="0">
                <a:latin typeface="Times New Roman" pitchFamily="18" charset="0"/>
                <a:cs typeface="Times New Roman" pitchFamily="18" charset="0"/>
              </a:rPr>
              <a:t>With </a:t>
            </a:r>
            <a:r>
              <a:rPr lang="en-US" sz="2400" dirty="0">
                <a:latin typeface="Times New Roman" pitchFamily="18" charset="0"/>
                <a:cs typeface="Times New Roman" pitchFamily="18" charset="0"/>
              </a:rPr>
              <a:t>people now wanting everything to be delivered at doorstep, delivery has become the major segment of food industry. To stay ahead of competitors, </a:t>
            </a:r>
            <a:r>
              <a:rPr lang="en-US" sz="2400" dirty="0" smtClean="0">
                <a:latin typeface="Times New Roman" pitchFamily="18" charset="0"/>
                <a:cs typeface="Times New Roman" pitchFamily="18" charset="0"/>
              </a:rPr>
              <a:t>we </a:t>
            </a:r>
            <a:r>
              <a:rPr lang="en-US" sz="2400" dirty="0">
                <a:latin typeface="Times New Roman" pitchFamily="18" charset="0"/>
                <a:cs typeface="Times New Roman" pitchFamily="18" charset="0"/>
              </a:rPr>
              <a:t>need to be loaded with technology, demanding a strong presence on mobiles and web.</a:t>
            </a:r>
            <a:endParaRPr lang="en-US" dirty="0">
              <a:latin typeface="Times New Roman" pitchFamily="18" charset="0"/>
              <a:cs typeface="Times New Roman" pitchFamily="18" charset="0"/>
            </a:endParaRPr>
          </a:p>
        </p:txBody>
      </p:sp>
    </p:spTree>
    <p:extLst>
      <p:ext uri="{BB962C8B-B14F-4D97-AF65-F5344CB8AC3E}">
        <p14:creationId xmlns:p14="http://schemas.microsoft.com/office/powerpoint/2010/main" val="357449470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2203067" y="0"/>
            <a:ext cx="8229600" cy="867103"/>
          </a:xfrm>
        </p:spPr>
        <p:txBody>
          <a:bodyPr>
            <a:normAutofit/>
          </a:bodyPr>
          <a:lstStyle/>
          <a:p>
            <a:r>
              <a:rPr lang="en-US" sz="3200" b="1" dirty="0" smtClean="0">
                <a:solidFill>
                  <a:srgbClr val="00B0F0"/>
                </a:solidFill>
                <a:latin typeface="Baskerville Old Face" pitchFamily="18" charset="0"/>
              </a:rPr>
              <a:t>        </a:t>
            </a:r>
            <a:r>
              <a:rPr lang="en-US" sz="3200" b="1" u="sng" dirty="0" smtClean="0">
                <a:solidFill>
                  <a:srgbClr val="00B0F0"/>
                </a:solidFill>
                <a:latin typeface="Baskerville Old Face" pitchFamily="18" charset="0"/>
              </a:rPr>
              <a:t>MODULES OF THE PROJECT</a:t>
            </a:r>
            <a:endParaRPr lang="en-US" altLang="en-US" sz="3200" b="1" u="sng" dirty="0" smtClean="0">
              <a:solidFill>
                <a:srgbClr val="00B0F0"/>
              </a:solidFill>
              <a:latin typeface="Baskerville Old Face" pitchFamily="18" charset="0"/>
            </a:endParaRPr>
          </a:p>
        </p:txBody>
      </p:sp>
      <p:sp>
        <p:nvSpPr>
          <p:cNvPr id="2" name="Content Placeholder 1"/>
          <p:cNvSpPr>
            <a:spLocks noGrp="1"/>
          </p:cNvSpPr>
          <p:nvPr>
            <p:ph idx="1"/>
          </p:nvPr>
        </p:nvSpPr>
        <p:spPr>
          <a:xfrm>
            <a:off x="189186" y="740979"/>
            <a:ext cx="12002814" cy="6117021"/>
          </a:xfrm>
        </p:spPr>
        <p:txBody>
          <a:bodyPr>
            <a:noAutofit/>
          </a:bodyPr>
          <a:lstStyle/>
          <a:p>
            <a:pPr>
              <a:buNone/>
            </a:pPr>
            <a:r>
              <a:rPr lang="en-IN" sz="2400" dirty="0" smtClean="0">
                <a:latin typeface="Times New Roman" pitchFamily="18" charset="0"/>
                <a:cs typeface="Times New Roman" pitchFamily="18" charset="0"/>
              </a:rPr>
              <a:t>1) Admin</a:t>
            </a:r>
          </a:p>
          <a:p>
            <a:pPr>
              <a:buNone/>
            </a:pPr>
            <a:r>
              <a:rPr lang="en-IN" sz="2400" dirty="0" smtClean="0">
                <a:latin typeface="Times New Roman" pitchFamily="18" charset="0"/>
                <a:cs typeface="Times New Roman" pitchFamily="18" charset="0"/>
              </a:rPr>
              <a:t> 2) Customer</a:t>
            </a:r>
          </a:p>
          <a:p>
            <a:pPr>
              <a:buNone/>
            </a:pPr>
            <a:r>
              <a:rPr lang="en-IN" sz="2400" dirty="0" smtClean="0">
                <a:latin typeface="Times New Roman" pitchFamily="18" charset="0"/>
                <a:cs typeface="Times New Roman" pitchFamily="18" charset="0"/>
              </a:rPr>
              <a:t>******************* LIST OF CUSTOMER ACTIONS *******************    </a:t>
            </a:r>
          </a:p>
          <a:p>
            <a:pPr>
              <a:buNone/>
            </a:pPr>
            <a:r>
              <a:rPr lang="en-IN" sz="2400" dirty="0" smtClean="0">
                <a:latin typeface="Times New Roman" pitchFamily="18" charset="0"/>
                <a:cs typeface="Times New Roman" pitchFamily="18" charset="0"/>
              </a:rPr>
              <a:t>1) Customer Registration (Verification via Email : Login Allowed Only on approval of Admin)</a:t>
            </a:r>
          </a:p>
          <a:p>
            <a:pPr>
              <a:buNone/>
            </a:pPr>
            <a:r>
              <a:rPr lang="en-IN" sz="2400" dirty="0" smtClean="0">
                <a:latin typeface="Times New Roman" pitchFamily="18" charset="0"/>
                <a:cs typeface="Times New Roman" pitchFamily="18" charset="0"/>
              </a:rPr>
              <a:t>2) Customer Login and Logout</a:t>
            </a:r>
          </a:p>
          <a:p>
            <a:pPr>
              <a:buNone/>
            </a:pPr>
            <a:r>
              <a:rPr lang="en-IN" sz="2400" dirty="0" smtClean="0">
                <a:latin typeface="Times New Roman" pitchFamily="18" charset="0"/>
                <a:cs typeface="Times New Roman" pitchFamily="18" charset="0"/>
              </a:rPr>
              <a:t>3) Customer Profile Management (Change Password , Forgot Password , Profile Deletion)</a:t>
            </a:r>
          </a:p>
          <a:p>
            <a:pPr>
              <a:buNone/>
            </a:pPr>
            <a:r>
              <a:rPr lang="en-IN" sz="2400" dirty="0" smtClean="0">
                <a:latin typeface="Times New Roman" pitchFamily="18" charset="0"/>
                <a:cs typeface="Times New Roman" pitchFamily="18" charset="0"/>
              </a:rPr>
              <a:t>4) Category-wise Display Of Menu Items (categories such as drinks , </a:t>
            </a:r>
            <a:r>
              <a:rPr lang="en-IN" sz="2400" dirty="0" err="1" smtClean="0">
                <a:latin typeface="Times New Roman" pitchFamily="18" charset="0"/>
                <a:cs typeface="Times New Roman" pitchFamily="18" charset="0"/>
              </a:rPr>
              <a:t>main_course</a:t>
            </a:r>
            <a:r>
              <a:rPr lang="en-IN" sz="2400" dirty="0" smtClean="0">
                <a:latin typeface="Times New Roman" pitchFamily="18" charset="0"/>
                <a:cs typeface="Times New Roman" pitchFamily="18" charset="0"/>
              </a:rPr>
              <a:t> , salads etc.)</a:t>
            </a:r>
          </a:p>
          <a:p>
            <a:pPr>
              <a:buNone/>
            </a:pPr>
            <a:r>
              <a:rPr lang="en-IN" sz="2400" dirty="0" smtClean="0">
                <a:latin typeface="Times New Roman" pitchFamily="18" charset="0"/>
                <a:cs typeface="Times New Roman" pitchFamily="18" charset="0"/>
              </a:rPr>
              <a:t>5) Quantity Selection Option for each Food Item</a:t>
            </a:r>
          </a:p>
          <a:p>
            <a:pPr>
              <a:buNone/>
            </a:pPr>
            <a:r>
              <a:rPr lang="en-IN" sz="2400" dirty="0" smtClean="0">
                <a:latin typeface="Times New Roman" pitchFamily="18" charset="0"/>
                <a:cs typeface="Times New Roman" pitchFamily="18" charset="0"/>
              </a:rPr>
              <a:t>6) Options for buying (Buy Now , Add To Cart)</a:t>
            </a:r>
          </a:p>
          <a:p>
            <a:pPr>
              <a:buNone/>
            </a:pPr>
            <a:r>
              <a:rPr lang="en-IN" sz="2400" dirty="0">
                <a:latin typeface="Times New Roman" pitchFamily="18" charset="0"/>
                <a:cs typeface="Times New Roman" pitchFamily="18" charset="0"/>
              </a:rPr>
              <a:t>7</a:t>
            </a:r>
            <a:r>
              <a:rPr lang="en-IN" sz="2400" dirty="0" smtClean="0">
                <a:latin typeface="Times New Roman" pitchFamily="18" charset="0"/>
                <a:cs typeface="Times New Roman" pitchFamily="18" charset="0"/>
              </a:rPr>
              <a:t>) Order History Section (List of ordered items , Placed Order Status)</a:t>
            </a:r>
          </a:p>
          <a:p>
            <a:pPr marL="0" indent="0" algn="just">
              <a:buNone/>
            </a:pPr>
            <a:endParaRPr lang="en-US" sz="2400" dirty="0">
              <a:solidFill>
                <a:schemeClr val="tx1">
                  <a:lumMod val="75000"/>
                  <a:lumOff val="25000"/>
                </a:schemeClr>
              </a:solidFill>
            </a:endParaRPr>
          </a:p>
        </p:txBody>
      </p:sp>
    </p:spTree>
    <p:extLst>
      <p:ext uri="{BB962C8B-B14F-4D97-AF65-F5344CB8AC3E}">
        <p14:creationId xmlns:p14="http://schemas.microsoft.com/office/powerpoint/2010/main" val="209655852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3305" y="126124"/>
            <a:ext cx="10058400" cy="576223"/>
          </a:xfrm>
        </p:spPr>
        <p:txBody>
          <a:bodyPr>
            <a:normAutofit/>
          </a:bodyPr>
          <a:lstStyle/>
          <a:p>
            <a:r>
              <a:rPr lang="en-IN" sz="3200" dirty="0" smtClean="0">
                <a:solidFill>
                  <a:srgbClr val="00B0F0"/>
                </a:solidFill>
                <a:latin typeface="Baskerville Old Face" pitchFamily="18" charset="0"/>
              </a:rPr>
              <a:t>              ****LIST OF ADMIN  ACTION****</a:t>
            </a:r>
            <a:endParaRPr lang="en-US" sz="3200" dirty="0">
              <a:solidFill>
                <a:srgbClr val="00B0F0"/>
              </a:solidFill>
              <a:latin typeface="Baskerville Old Face" pitchFamily="18" charset="0"/>
            </a:endParaRPr>
          </a:p>
        </p:txBody>
      </p:sp>
      <p:sp>
        <p:nvSpPr>
          <p:cNvPr id="3" name="Content Placeholder 2"/>
          <p:cNvSpPr>
            <a:spLocks noGrp="1"/>
          </p:cNvSpPr>
          <p:nvPr>
            <p:ph idx="1"/>
          </p:nvPr>
        </p:nvSpPr>
        <p:spPr>
          <a:xfrm>
            <a:off x="1009934" y="982640"/>
            <a:ext cx="9885228" cy="5442874"/>
          </a:xfrm>
        </p:spPr>
        <p:txBody>
          <a:bodyPr>
            <a:normAutofit/>
          </a:bodyPr>
          <a:lstStyle/>
          <a:p>
            <a:pPr>
              <a:buNone/>
            </a:pPr>
            <a:r>
              <a:rPr lang="en-IN" sz="2400" dirty="0" smtClean="0">
                <a:latin typeface="Times New Roman" pitchFamily="18" charset="0"/>
                <a:cs typeface="Times New Roman" pitchFamily="18" charset="0"/>
              </a:rPr>
              <a:t>1) Admin Login and Logout</a:t>
            </a:r>
          </a:p>
          <a:p>
            <a:pPr>
              <a:buNone/>
            </a:pPr>
            <a:r>
              <a:rPr lang="en-IN" sz="2400" dirty="0" smtClean="0">
                <a:latin typeface="Times New Roman" pitchFamily="18" charset="0"/>
                <a:cs typeface="Times New Roman" pitchFamily="18" charset="0"/>
              </a:rPr>
              <a:t>2) Admin Profile Management(Change Password , Forgot Password)</a:t>
            </a:r>
          </a:p>
          <a:p>
            <a:pPr>
              <a:buNone/>
            </a:pPr>
            <a:r>
              <a:rPr lang="en-IN" sz="2400" dirty="0" smtClean="0">
                <a:latin typeface="Times New Roman" pitchFamily="18" charset="0"/>
                <a:cs typeface="Times New Roman" pitchFamily="18" charset="0"/>
              </a:rPr>
              <a:t>3) Approval For Requesting VIP Customers</a:t>
            </a:r>
          </a:p>
          <a:p>
            <a:pPr>
              <a:buNone/>
            </a:pPr>
            <a:r>
              <a:rPr lang="en-IN" sz="2400" dirty="0" smtClean="0">
                <a:latin typeface="Times New Roman" pitchFamily="18" charset="0"/>
                <a:cs typeface="Times New Roman" pitchFamily="18" charset="0"/>
              </a:rPr>
              <a:t>4) Food Items Management (Addition, Updation and Deletion Of Food Items)</a:t>
            </a:r>
          </a:p>
          <a:p>
            <a:pPr>
              <a:buNone/>
            </a:pPr>
            <a:r>
              <a:rPr lang="en-IN" sz="2400" dirty="0" smtClean="0">
                <a:latin typeface="Times New Roman" pitchFamily="18" charset="0"/>
                <a:cs typeface="Times New Roman" pitchFamily="18" charset="0"/>
              </a:rPr>
              <a:t>5) Food Category Management (Addition, Updation and Deletion Of Food Categories)</a:t>
            </a:r>
          </a:p>
          <a:p>
            <a:pPr>
              <a:buNone/>
            </a:pPr>
            <a:r>
              <a:rPr lang="en-IN" sz="2400" dirty="0" smtClean="0">
                <a:latin typeface="Times New Roman" pitchFamily="18" charset="0"/>
                <a:cs typeface="Times New Roman" pitchFamily="18" charset="0"/>
              </a:rPr>
              <a:t>6) Coupon Management (Addition, Updation and Deletion Of Food Coupons)</a:t>
            </a:r>
          </a:p>
          <a:p>
            <a:pPr>
              <a:buNone/>
            </a:pPr>
            <a:r>
              <a:rPr lang="en-IN" sz="2400" dirty="0" smtClean="0">
                <a:latin typeface="Times New Roman" pitchFamily="18" charset="0"/>
                <a:cs typeface="Times New Roman" pitchFamily="18" charset="0"/>
              </a:rPr>
              <a:t>7) Registered VIP Customers Section</a:t>
            </a:r>
          </a:p>
          <a:p>
            <a:pPr>
              <a:buNone/>
            </a:pPr>
            <a:r>
              <a:rPr lang="en-IN" sz="2400" dirty="0" smtClean="0">
                <a:latin typeface="Times New Roman" pitchFamily="18" charset="0"/>
                <a:cs typeface="Times New Roman" pitchFamily="18" charset="0"/>
              </a:rPr>
              <a:t>8) Received Orders Section</a:t>
            </a:r>
          </a:p>
          <a:p>
            <a:pPr>
              <a:buNone/>
            </a:pPr>
            <a:r>
              <a:rPr lang="en-IN" sz="2400" dirty="0" smtClean="0">
                <a:latin typeface="Times New Roman" pitchFamily="18" charset="0"/>
                <a:cs typeface="Times New Roman" pitchFamily="18" charset="0"/>
              </a:rPr>
              <a:t>9) Received Orders Status Management (Changing Status Of Orders)</a:t>
            </a:r>
          </a:p>
          <a:p>
            <a:pPr>
              <a:buNone/>
            </a:pPr>
            <a:r>
              <a:rPr lang="en-IN" sz="2400" dirty="0" smtClean="0">
                <a:latin typeface="Times New Roman" pitchFamily="18" charset="0"/>
                <a:cs typeface="Times New Roman" pitchFamily="18" charset="0"/>
              </a:rPr>
              <a:t>10) Weekly , Monthly and Yearly Reports For Completed Orders</a:t>
            </a:r>
          </a:p>
          <a:p>
            <a:pPr marL="0" indent="0">
              <a:buNone/>
            </a:pPr>
            <a:endParaRPr lang="en-US" dirty="0"/>
          </a:p>
        </p:txBody>
      </p:sp>
    </p:spTree>
    <p:extLst>
      <p:ext uri="{BB962C8B-B14F-4D97-AF65-F5344CB8AC3E}">
        <p14:creationId xmlns:p14="http://schemas.microsoft.com/office/powerpoint/2010/main" val="182999572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818867" y="928048"/>
            <a:ext cx="10842416" cy="586314"/>
          </a:xfrm>
          <a:prstGeom prst="rect">
            <a:avLst/>
          </a:prstGeom>
        </p:spPr>
        <p:txBody>
          <a:bodyPr wrap="square">
            <a:spAutoFit/>
          </a:bodyPr>
          <a:lstStyle/>
          <a:p>
            <a:pPr>
              <a:lnSpc>
                <a:spcPct val="107000"/>
              </a:lnSpc>
              <a:spcAft>
                <a:spcPts val="0"/>
              </a:spcAft>
            </a:pPr>
            <a:r>
              <a:rPr lang="en-IN" b="1" dirty="0">
                <a:solidFill>
                  <a:srgbClr val="4472C4"/>
                </a:solidFill>
                <a:latin typeface="Berlin Sans FB Demi" panose="020E0802020502020306" pitchFamily="34" charset="0"/>
                <a:ea typeface="Times New Roman" panose="02020603050405020304" pitchFamily="18" charset="0"/>
                <a:cs typeface="Open Sans"/>
              </a:rPr>
              <a:t> </a:t>
            </a:r>
            <a:endParaRPr lang="en-US" sz="1200" dirty="0">
              <a:latin typeface="Calibri" panose="020F0502020204030204" pitchFamily="34" charset="0"/>
              <a:ea typeface="Calibri" panose="020F0502020204030204" pitchFamily="34" charset="0"/>
              <a:cs typeface="Mangal" panose="02040503050203030202" pitchFamily="18" charset="0"/>
            </a:endParaRPr>
          </a:p>
          <a:p>
            <a:pPr algn="just">
              <a:lnSpc>
                <a:spcPct val="107000"/>
              </a:lnSpc>
              <a:spcAft>
                <a:spcPts val="0"/>
              </a:spcAft>
            </a:pPr>
            <a:endParaRPr lang="en-US" sz="1200" dirty="0">
              <a:solidFill>
                <a:srgbClr val="616161"/>
              </a:solidFill>
              <a:effectLst/>
              <a:latin typeface="Calibri" panose="020F0502020204030204" pitchFamily="34" charset="0"/>
              <a:ea typeface="Calibri" panose="020F0502020204030204" pitchFamily="34" charset="0"/>
              <a:cs typeface="Mangal" panose="02040503050203030202" pitchFamily="18" charset="0"/>
            </a:endParaRPr>
          </a:p>
        </p:txBody>
      </p:sp>
      <p:sp>
        <p:nvSpPr>
          <p:cNvPr id="5" name="Rectangle 2"/>
          <p:cNvSpPr>
            <a:spLocks noGrp="1" noChangeArrowheads="1"/>
          </p:cNvSpPr>
          <p:nvPr>
            <p:ph type="title"/>
          </p:nvPr>
        </p:nvSpPr>
        <p:spPr>
          <a:xfrm>
            <a:off x="3548418" y="0"/>
            <a:ext cx="5691116" cy="902039"/>
          </a:xfrm>
        </p:spPr>
        <p:txBody>
          <a:bodyPr>
            <a:normAutofit/>
          </a:bodyPr>
          <a:lstStyle/>
          <a:p>
            <a:pPr eaLnBrk="1" hangingPunct="1"/>
            <a:r>
              <a:rPr lang="en-IN" altLang="en-US" sz="3200" dirty="0" smtClean="0">
                <a:solidFill>
                  <a:srgbClr val="00B0F0"/>
                </a:solidFill>
                <a:latin typeface="Baskerville Old Face" pitchFamily="18" charset="0"/>
              </a:rPr>
              <a:t>                 </a:t>
            </a:r>
            <a:endParaRPr lang="en-US" altLang="en-US" sz="3200" dirty="0" smtClean="0">
              <a:solidFill>
                <a:srgbClr val="00B0F0"/>
              </a:solidFill>
              <a:latin typeface="Baskerville Old Face" pitchFamily="18" charset="0"/>
            </a:endParaRPr>
          </a:p>
        </p:txBody>
      </p:sp>
      <p:sp>
        <p:nvSpPr>
          <p:cNvPr id="6" name="TextBox 5"/>
          <p:cNvSpPr txBox="1"/>
          <p:nvPr/>
        </p:nvSpPr>
        <p:spPr>
          <a:xfrm>
            <a:off x="0" y="0"/>
            <a:ext cx="12192000" cy="6678751"/>
          </a:xfrm>
          <a:prstGeom prst="rect">
            <a:avLst/>
          </a:prstGeom>
          <a:noFill/>
        </p:spPr>
        <p:txBody>
          <a:bodyPr wrap="square" rtlCol="0">
            <a:spAutoFit/>
          </a:bodyPr>
          <a:lstStyle/>
          <a:p>
            <a:pPr lvl="0" defTabSz="914400" fontAlgn="base">
              <a:spcBef>
                <a:spcPct val="0"/>
              </a:spcBef>
              <a:spcAft>
                <a:spcPct val="0"/>
              </a:spcAft>
            </a:pPr>
            <a:r>
              <a:rPr lang="en-US" dirty="0" smtClean="0">
                <a:solidFill>
                  <a:srgbClr val="222222"/>
                </a:solidFill>
                <a:latin typeface="Courier New" pitchFamily="49" charset="0"/>
                <a:cs typeface="Courier New" pitchFamily="49" charset="0"/>
              </a:rPr>
              <a:t>                                  </a:t>
            </a:r>
            <a:r>
              <a:rPr lang="en-US" sz="2000" dirty="0" smtClean="0">
                <a:solidFill>
                  <a:srgbClr val="222222"/>
                </a:solidFill>
                <a:latin typeface="Times New Roman" pitchFamily="18" charset="0"/>
                <a:cs typeface="Times New Roman" pitchFamily="18" charset="0"/>
              </a:rPr>
              <a:t>-----PHASE I -------</a:t>
            </a:r>
            <a:endParaRPr lang="en-US" sz="2000" dirty="0" smtClean="0">
              <a:latin typeface="Times New Roman" pitchFamily="18" charset="0"/>
              <a:cs typeface="Times New Roman" pitchFamily="18" charset="0"/>
            </a:endParaRPr>
          </a:p>
          <a:p>
            <a:pPr lvl="0" defTabSz="914400" eaLnBrk="0" fontAlgn="base" hangingPunct="0">
              <a:spcBef>
                <a:spcPct val="0"/>
              </a:spcBef>
              <a:spcAft>
                <a:spcPct val="0"/>
              </a:spcAft>
            </a:pPr>
            <a:r>
              <a:rPr lang="en-US" sz="2400" dirty="0" smtClean="0">
                <a:solidFill>
                  <a:srgbClr val="222222"/>
                </a:solidFill>
                <a:latin typeface="Times New Roman" pitchFamily="18" charset="0"/>
                <a:cs typeface="Times New Roman" pitchFamily="18" charset="0"/>
              </a:rPr>
              <a:t>Customer Actions:-</a:t>
            </a:r>
            <a:endParaRPr lang="en-US" sz="2400" dirty="0" smtClean="0">
              <a:latin typeface="Times New Roman" pitchFamily="18" charset="0"/>
              <a:cs typeface="Times New Roman" pitchFamily="18" charset="0"/>
            </a:endParaRPr>
          </a:p>
          <a:p>
            <a:pPr lvl="0" defTabSz="914400" eaLnBrk="0" fontAlgn="base" hangingPunct="0">
              <a:spcBef>
                <a:spcPct val="0"/>
              </a:spcBef>
              <a:spcAft>
                <a:spcPct val="0"/>
              </a:spcAft>
            </a:pPr>
            <a:r>
              <a:rPr lang="en-US" sz="2400" dirty="0" smtClean="0">
                <a:solidFill>
                  <a:srgbClr val="222222"/>
                </a:solidFill>
                <a:latin typeface="Times New Roman" pitchFamily="18" charset="0"/>
                <a:cs typeface="Times New Roman" pitchFamily="18" charset="0"/>
              </a:rPr>
              <a:t>1) Customer Registration (Verification via Email : Login Allowed Only on approval of Admin)</a:t>
            </a:r>
            <a:endParaRPr lang="en-US" sz="2400" dirty="0" smtClean="0">
              <a:latin typeface="Times New Roman" pitchFamily="18" charset="0"/>
              <a:cs typeface="Times New Roman" pitchFamily="18" charset="0"/>
            </a:endParaRPr>
          </a:p>
          <a:p>
            <a:pPr lvl="0" defTabSz="914400" eaLnBrk="0" fontAlgn="base" hangingPunct="0">
              <a:spcBef>
                <a:spcPct val="0"/>
              </a:spcBef>
              <a:spcAft>
                <a:spcPct val="0"/>
              </a:spcAft>
            </a:pPr>
            <a:r>
              <a:rPr lang="en-US" sz="2400" dirty="0" smtClean="0">
                <a:solidFill>
                  <a:srgbClr val="222222"/>
                </a:solidFill>
                <a:latin typeface="Times New Roman" pitchFamily="18" charset="0"/>
                <a:cs typeface="Times New Roman" pitchFamily="18" charset="0"/>
              </a:rPr>
              <a:t>2) Customer Login and Logout</a:t>
            </a:r>
            <a:endParaRPr lang="en-US" sz="2400" dirty="0" smtClean="0">
              <a:latin typeface="Times New Roman" pitchFamily="18" charset="0"/>
              <a:cs typeface="Times New Roman" pitchFamily="18" charset="0"/>
            </a:endParaRPr>
          </a:p>
          <a:p>
            <a:pPr lvl="0" defTabSz="914400" eaLnBrk="0" fontAlgn="base" hangingPunct="0">
              <a:spcBef>
                <a:spcPct val="0"/>
              </a:spcBef>
              <a:spcAft>
                <a:spcPct val="0"/>
              </a:spcAft>
            </a:pPr>
            <a:r>
              <a:rPr lang="en-US" sz="2400" dirty="0" smtClean="0">
                <a:solidFill>
                  <a:srgbClr val="222222"/>
                </a:solidFill>
                <a:latin typeface="Times New Roman" pitchFamily="18" charset="0"/>
                <a:cs typeface="Times New Roman" pitchFamily="18" charset="0"/>
              </a:rPr>
              <a:t>3) Customer Profile Management (Change Password , Forgot Password , Profile Deletion)</a:t>
            </a:r>
            <a:endParaRPr lang="en-US" sz="2400" dirty="0" smtClean="0">
              <a:latin typeface="Times New Roman" pitchFamily="18" charset="0"/>
              <a:cs typeface="Times New Roman" pitchFamily="18" charset="0"/>
            </a:endParaRPr>
          </a:p>
          <a:p>
            <a:pPr lvl="0" defTabSz="914400" eaLnBrk="0" fontAlgn="base" hangingPunct="0">
              <a:spcBef>
                <a:spcPct val="0"/>
              </a:spcBef>
              <a:spcAft>
                <a:spcPct val="0"/>
              </a:spcAft>
            </a:pPr>
            <a:r>
              <a:rPr lang="en-US" sz="2400" dirty="0" smtClean="0">
                <a:solidFill>
                  <a:srgbClr val="222222"/>
                </a:solidFill>
                <a:latin typeface="Times New Roman" pitchFamily="18" charset="0"/>
                <a:cs typeface="Times New Roman" pitchFamily="18" charset="0"/>
              </a:rPr>
              <a:t>4) Category-wise Display Of Menu Items (categories such as drinks, main_course , salads etc.)</a:t>
            </a:r>
            <a:endParaRPr lang="en-US" sz="2400" dirty="0" smtClean="0">
              <a:latin typeface="Times New Roman" pitchFamily="18" charset="0"/>
              <a:cs typeface="Times New Roman" pitchFamily="18" charset="0"/>
            </a:endParaRPr>
          </a:p>
          <a:p>
            <a:pPr lvl="0" defTabSz="914400" eaLnBrk="0" fontAlgn="base" hangingPunct="0">
              <a:spcBef>
                <a:spcPct val="0"/>
              </a:spcBef>
              <a:spcAft>
                <a:spcPct val="0"/>
              </a:spcAft>
            </a:pPr>
            <a:r>
              <a:rPr lang="en-US" sz="2400" dirty="0" smtClean="0">
                <a:solidFill>
                  <a:srgbClr val="222222"/>
                </a:solidFill>
                <a:latin typeface="Times New Roman" pitchFamily="18" charset="0"/>
                <a:cs typeface="Times New Roman" pitchFamily="18" charset="0"/>
              </a:rPr>
              <a:t>5) Quantity Selection Option for each Food Item</a:t>
            </a:r>
            <a:endParaRPr lang="en-US" sz="2400" dirty="0" smtClean="0">
              <a:latin typeface="Times New Roman" pitchFamily="18" charset="0"/>
              <a:cs typeface="Times New Roman" pitchFamily="18" charset="0"/>
            </a:endParaRPr>
          </a:p>
          <a:p>
            <a:pPr lvl="0" defTabSz="914400" eaLnBrk="0" fontAlgn="base" hangingPunct="0">
              <a:spcBef>
                <a:spcPct val="0"/>
              </a:spcBef>
              <a:spcAft>
                <a:spcPct val="0"/>
              </a:spcAft>
            </a:pPr>
            <a:r>
              <a:rPr lang="en-US" sz="2400" dirty="0" smtClean="0">
                <a:solidFill>
                  <a:srgbClr val="222222"/>
                </a:solidFill>
                <a:latin typeface="Times New Roman" pitchFamily="18" charset="0"/>
                <a:cs typeface="Times New Roman" pitchFamily="18" charset="0"/>
              </a:rPr>
              <a:t>6) 2 options for buying (Buy Now , Add To Cart)</a:t>
            </a:r>
            <a:endParaRPr lang="en-US" sz="2400" dirty="0" smtClean="0">
              <a:latin typeface="Times New Roman" pitchFamily="18" charset="0"/>
              <a:cs typeface="Times New Roman" pitchFamily="18" charset="0"/>
            </a:endParaRPr>
          </a:p>
          <a:p>
            <a:pPr lvl="0" defTabSz="914400" eaLnBrk="0" fontAlgn="base" hangingPunct="0">
              <a:spcBef>
                <a:spcPct val="0"/>
              </a:spcBef>
              <a:spcAft>
                <a:spcPct val="0"/>
              </a:spcAft>
            </a:pPr>
            <a:r>
              <a:rPr lang="en-US" sz="2400" dirty="0" smtClean="0">
                <a:solidFill>
                  <a:srgbClr val="222222"/>
                </a:solidFill>
                <a:latin typeface="Times New Roman" pitchFamily="18" charset="0"/>
                <a:cs typeface="Times New Roman" pitchFamily="18" charset="0"/>
              </a:rPr>
              <a:t>7) Order History Section (Placed Order Status)</a:t>
            </a:r>
            <a:endParaRPr lang="en-US" sz="2400" dirty="0" smtClean="0">
              <a:latin typeface="Times New Roman" pitchFamily="18" charset="0"/>
              <a:cs typeface="Times New Roman" pitchFamily="18" charset="0"/>
            </a:endParaRPr>
          </a:p>
          <a:p>
            <a:pPr lvl="0" defTabSz="914400" eaLnBrk="0" fontAlgn="base" hangingPunct="0">
              <a:spcBef>
                <a:spcPct val="0"/>
              </a:spcBef>
              <a:spcAft>
                <a:spcPct val="0"/>
              </a:spcAft>
            </a:pPr>
            <a:r>
              <a:rPr lang="en-US" sz="2400" dirty="0" smtClean="0">
                <a:solidFill>
                  <a:srgbClr val="222222"/>
                </a:solidFill>
                <a:latin typeface="Times New Roman" pitchFamily="18" charset="0"/>
                <a:cs typeface="Times New Roman" pitchFamily="18" charset="0"/>
              </a:rPr>
              <a:t>Admin Actions:-</a:t>
            </a:r>
            <a:endParaRPr lang="en-US" sz="2400" dirty="0" smtClean="0">
              <a:latin typeface="Times New Roman" pitchFamily="18" charset="0"/>
              <a:cs typeface="Times New Roman" pitchFamily="18" charset="0"/>
            </a:endParaRPr>
          </a:p>
          <a:p>
            <a:pPr lvl="0" defTabSz="914400" eaLnBrk="0" fontAlgn="base" hangingPunct="0">
              <a:spcBef>
                <a:spcPct val="0"/>
              </a:spcBef>
              <a:spcAft>
                <a:spcPct val="0"/>
              </a:spcAft>
            </a:pPr>
            <a:r>
              <a:rPr lang="en-US" sz="2400" dirty="0" smtClean="0">
                <a:solidFill>
                  <a:srgbClr val="222222"/>
                </a:solidFill>
                <a:latin typeface="Times New Roman" pitchFamily="18" charset="0"/>
                <a:cs typeface="Times New Roman" pitchFamily="18" charset="0"/>
              </a:rPr>
              <a:t>1) Admin Login and Logout</a:t>
            </a:r>
            <a:endParaRPr lang="en-US" sz="2400" dirty="0" smtClean="0">
              <a:latin typeface="Times New Roman" pitchFamily="18" charset="0"/>
              <a:cs typeface="Times New Roman" pitchFamily="18" charset="0"/>
            </a:endParaRPr>
          </a:p>
          <a:p>
            <a:pPr lvl="0" defTabSz="914400" eaLnBrk="0" fontAlgn="base" hangingPunct="0">
              <a:spcBef>
                <a:spcPct val="0"/>
              </a:spcBef>
              <a:spcAft>
                <a:spcPct val="0"/>
              </a:spcAft>
            </a:pPr>
            <a:r>
              <a:rPr lang="en-US" sz="2400" dirty="0" smtClean="0">
                <a:solidFill>
                  <a:srgbClr val="222222"/>
                </a:solidFill>
                <a:latin typeface="Times New Roman" pitchFamily="18" charset="0"/>
                <a:cs typeface="Times New Roman" pitchFamily="18" charset="0"/>
              </a:rPr>
              <a:t>2) Admin Profile Management(Change Password , Forgot Password)</a:t>
            </a:r>
            <a:endParaRPr lang="en-US" sz="2400" dirty="0" smtClean="0">
              <a:latin typeface="Times New Roman" pitchFamily="18" charset="0"/>
              <a:cs typeface="Times New Roman" pitchFamily="18" charset="0"/>
            </a:endParaRPr>
          </a:p>
          <a:p>
            <a:pPr lvl="0" defTabSz="914400" eaLnBrk="0" fontAlgn="base" hangingPunct="0">
              <a:spcBef>
                <a:spcPct val="0"/>
              </a:spcBef>
              <a:spcAft>
                <a:spcPct val="0"/>
              </a:spcAft>
            </a:pPr>
            <a:r>
              <a:rPr lang="en-US" sz="2400" dirty="0" smtClean="0">
                <a:solidFill>
                  <a:srgbClr val="222222"/>
                </a:solidFill>
                <a:latin typeface="Times New Roman" pitchFamily="18" charset="0"/>
                <a:cs typeface="Times New Roman" pitchFamily="18" charset="0"/>
              </a:rPr>
              <a:t>3) Approval For Requesting VIP Customers</a:t>
            </a:r>
            <a:endParaRPr lang="en-US" sz="2400" dirty="0" smtClean="0">
              <a:latin typeface="Times New Roman" pitchFamily="18" charset="0"/>
              <a:cs typeface="Times New Roman" pitchFamily="18" charset="0"/>
            </a:endParaRPr>
          </a:p>
          <a:p>
            <a:pPr lvl="0" defTabSz="914400" eaLnBrk="0" fontAlgn="base" hangingPunct="0">
              <a:spcBef>
                <a:spcPct val="0"/>
              </a:spcBef>
              <a:spcAft>
                <a:spcPct val="0"/>
              </a:spcAft>
            </a:pPr>
            <a:r>
              <a:rPr lang="en-US" sz="2400" dirty="0" smtClean="0">
                <a:solidFill>
                  <a:srgbClr val="222222"/>
                </a:solidFill>
                <a:latin typeface="Times New Roman" pitchFamily="18" charset="0"/>
                <a:cs typeface="Times New Roman" pitchFamily="18" charset="0"/>
              </a:rPr>
              <a:t>4) Food Items Management (Addition, </a:t>
            </a:r>
            <a:r>
              <a:rPr lang="en-US" sz="2400" dirty="0" err="1" smtClean="0">
                <a:solidFill>
                  <a:srgbClr val="222222"/>
                </a:solidFill>
                <a:latin typeface="Times New Roman" pitchFamily="18" charset="0"/>
                <a:cs typeface="Times New Roman" pitchFamily="18" charset="0"/>
              </a:rPr>
              <a:t>Updation</a:t>
            </a:r>
            <a:r>
              <a:rPr lang="en-US" sz="2400" dirty="0" smtClean="0">
                <a:solidFill>
                  <a:srgbClr val="222222"/>
                </a:solidFill>
                <a:latin typeface="Times New Roman" pitchFamily="18" charset="0"/>
                <a:cs typeface="Times New Roman" pitchFamily="18" charset="0"/>
              </a:rPr>
              <a:t> and Deletion Of Food Items)</a:t>
            </a:r>
            <a:endParaRPr lang="en-US" sz="2400" dirty="0" smtClean="0">
              <a:latin typeface="Times New Roman" pitchFamily="18" charset="0"/>
              <a:cs typeface="Times New Roman" pitchFamily="18" charset="0"/>
            </a:endParaRPr>
          </a:p>
          <a:p>
            <a:pPr lvl="0" defTabSz="914400" eaLnBrk="0" fontAlgn="base" hangingPunct="0">
              <a:spcBef>
                <a:spcPct val="0"/>
              </a:spcBef>
              <a:spcAft>
                <a:spcPct val="0"/>
              </a:spcAft>
            </a:pPr>
            <a:r>
              <a:rPr lang="en-US" sz="2400" dirty="0" smtClean="0">
                <a:solidFill>
                  <a:srgbClr val="222222"/>
                </a:solidFill>
                <a:latin typeface="Times New Roman" pitchFamily="18" charset="0"/>
                <a:cs typeface="Times New Roman" pitchFamily="18" charset="0"/>
              </a:rPr>
              <a:t>5) Food Category Management (Addition, </a:t>
            </a:r>
            <a:r>
              <a:rPr lang="en-US" sz="2400" dirty="0" err="1" smtClean="0">
                <a:solidFill>
                  <a:srgbClr val="222222"/>
                </a:solidFill>
                <a:latin typeface="Times New Roman" pitchFamily="18" charset="0"/>
                <a:cs typeface="Times New Roman" pitchFamily="18" charset="0"/>
              </a:rPr>
              <a:t>Updation</a:t>
            </a:r>
            <a:r>
              <a:rPr lang="en-US" sz="2400" dirty="0" smtClean="0">
                <a:solidFill>
                  <a:srgbClr val="222222"/>
                </a:solidFill>
                <a:latin typeface="Times New Roman" pitchFamily="18" charset="0"/>
                <a:cs typeface="Times New Roman" pitchFamily="18" charset="0"/>
              </a:rPr>
              <a:t> and Deletion Of Food Categories)</a:t>
            </a:r>
            <a:endParaRPr lang="en-US" sz="2400" dirty="0" smtClean="0">
              <a:latin typeface="Times New Roman" pitchFamily="18" charset="0"/>
              <a:cs typeface="Times New Roman" pitchFamily="18" charset="0"/>
            </a:endParaRPr>
          </a:p>
          <a:p>
            <a:pPr lvl="0" defTabSz="914400" eaLnBrk="0" fontAlgn="base" hangingPunct="0">
              <a:spcBef>
                <a:spcPct val="0"/>
              </a:spcBef>
              <a:spcAft>
                <a:spcPct val="0"/>
              </a:spcAft>
            </a:pPr>
            <a:r>
              <a:rPr lang="en-US" sz="2400" dirty="0" smtClean="0">
                <a:solidFill>
                  <a:srgbClr val="222222"/>
                </a:solidFill>
                <a:latin typeface="Times New Roman" pitchFamily="18" charset="0"/>
                <a:cs typeface="Times New Roman" pitchFamily="18" charset="0"/>
              </a:rPr>
              <a:t>6) Registered VIP Customers Section</a:t>
            </a:r>
            <a:endParaRPr lang="en-US" sz="2400" dirty="0" smtClean="0">
              <a:latin typeface="Times New Roman" pitchFamily="18" charset="0"/>
              <a:cs typeface="Times New Roman" pitchFamily="18" charset="0"/>
            </a:endParaRPr>
          </a:p>
          <a:p>
            <a:pPr lvl="0" defTabSz="914400" eaLnBrk="0" fontAlgn="base" hangingPunct="0">
              <a:spcBef>
                <a:spcPct val="0"/>
              </a:spcBef>
              <a:spcAft>
                <a:spcPct val="0"/>
              </a:spcAft>
            </a:pPr>
            <a:r>
              <a:rPr lang="en-US" sz="2400" dirty="0" smtClean="0">
                <a:solidFill>
                  <a:srgbClr val="222222"/>
                </a:solidFill>
                <a:latin typeface="Times New Roman" pitchFamily="18" charset="0"/>
                <a:cs typeface="Times New Roman" pitchFamily="18" charset="0"/>
              </a:rPr>
              <a:t>7) Received Orders Section</a:t>
            </a:r>
            <a:endParaRPr lang="en-US" sz="2400" dirty="0" smtClean="0">
              <a:latin typeface="Times New Roman" pitchFamily="18" charset="0"/>
              <a:cs typeface="Times New Roman" pitchFamily="18" charset="0"/>
            </a:endParaRPr>
          </a:p>
          <a:p>
            <a:pPr lvl="0" defTabSz="914400" eaLnBrk="0" fontAlgn="base" hangingPunct="0">
              <a:spcBef>
                <a:spcPct val="0"/>
              </a:spcBef>
              <a:spcAft>
                <a:spcPct val="0"/>
              </a:spcAft>
            </a:pPr>
            <a:r>
              <a:rPr lang="en-US" sz="2400" dirty="0" smtClean="0">
                <a:solidFill>
                  <a:srgbClr val="222222"/>
                </a:solidFill>
                <a:latin typeface="Times New Roman" pitchFamily="18" charset="0"/>
                <a:cs typeface="Times New Roman" pitchFamily="18" charset="0"/>
              </a:rPr>
              <a:t>8) Received Orders Status Management (Changing Status Of Orders)</a:t>
            </a:r>
            <a:endParaRPr lang="en-US" sz="2400" dirty="0" smtClean="0">
              <a:latin typeface="Times New Roman" pitchFamily="18" charset="0"/>
              <a:cs typeface="Times New Roman" pitchFamily="18" charset="0"/>
            </a:endParaRPr>
          </a:p>
        </p:txBody>
      </p:sp>
    </p:spTree>
    <p:extLst>
      <p:ext uri="{BB962C8B-B14F-4D97-AF65-F5344CB8AC3E}">
        <p14:creationId xmlns:p14="http://schemas.microsoft.com/office/powerpoint/2010/main" val="38877477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484632"/>
            <a:ext cx="10058400" cy="811905"/>
          </a:xfrm>
        </p:spPr>
        <p:txBody>
          <a:bodyPr>
            <a:normAutofit fontScale="90000"/>
          </a:bodyPr>
          <a:lstStyle/>
          <a:p>
            <a:pPr lvl="0"/>
            <a:r>
              <a:rPr lang="en-US" sz="2200" dirty="0" smtClean="0">
                <a:solidFill>
                  <a:srgbClr val="222222"/>
                </a:solidFill>
                <a:latin typeface="Times New Roman" pitchFamily="18" charset="0"/>
                <a:cs typeface="Times New Roman" pitchFamily="18" charset="0"/>
              </a:rPr>
              <a:t>                                                               -----PHASE II-----</a:t>
            </a:r>
            <a:r>
              <a:rPr lang="en-US" dirty="0" smtClean="0">
                <a:latin typeface="Arial" pitchFamily="34" charset="0"/>
                <a:cs typeface="Arial" pitchFamily="34" charset="0"/>
              </a:rPr>
              <a:t/>
            </a:r>
            <a:br>
              <a:rPr lang="en-US" dirty="0" smtClean="0">
                <a:latin typeface="Arial" pitchFamily="34" charset="0"/>
                <a:cs typeface="Arial" pitchFamily="34" charset="0"/>
              </a:rPr>
            </a:br>
            <a:endParaRPr lang="en-IN" dirty="0"/>
          </a:p>
        </p:txBody>
      </p:sp>
      <p:sp>
        <p:nvSpPr>
          <p:cNvPr id="3" name="Content Placeholder 2"/>
          <p:cNvSpPr>
            <a:spLocks noGrp="1"/>
          </p:cNvSpPr>
          <p:nvPr>
            <p:ph idx="1"/>
          </p:nvPr>
        </p:nvSpPr>
        <p:spPr>
          <a:xfrm>
            <a:off x="1069848" y="1201003"/>
            <a:ext cx="10058400" cy="4971197"/>
          </a:xfrm>
        </p:spPr>
        <p:txBody>
          <a:bodyPr>
            <a:normAutofit/>
          </a:bodyPr>
          <a:lstStyle/>
          <a:p>
            <a:pPr marL="0" lvl="0" indent="0" eaLnBrk="0" fontAlgn="base" hangingPunct="0">
              <a:lnSpc>
                <a:spcPct val="100000"/>
              </a:lnSpc>
              <a:spcBef>
                <a:spcPct val="0"/>
              </a:spcBef>
              <a:spcAft>
                <a:spcPct val="0"/>
              </a:spcAft>
              <a:buClrTx/>
              <a:buSzTx/>
              <a:buNone/>
            </a:pPr>
            <a:r>
              <a:rPr lang="en-US" dirty="0" smtClean="0">
                <a:solidFill>
                  <a:srgbClr val="222222"/>
                </a:solidFill>
                <a:latin typeface="Courier New" pitchFamily="49" charset="0"/>
                <a:cs typeface="Courier New" pitchFamily="49" charset="0"/>
              </a:rPr>
              <a:t> </a:t>
            </a:r>
            <a:endParaRPr lang="en-US" dirty="0" smtClean="0">
              <a:latin typeface="Arial" pitchFamily="34" charset="0"/>
              <a:cs typeface="Arial" pitchFamily="34" charset="0"/>
            </a:endParaRPr>
          </a:p>
          <a:p>
            <a:pPr marL="0" lvl="0" indent="0" eaLnBrk="0" fontAlgn="base" hangingPunct="0">
              <a:lnSpc>
                <a:spcPct val="100000"/>
              </a:lnSpc>
              <a:spcBef>
                <a:spcPct val="0"/>
              </a:spcBef>
              <a:spcAft>
                <a:spcPct val="0"/>
              </a:spcAft>
              <a:buClrTx/>
              <a:buSzTx/>
              <a:buNone/>
            </a:pPr>
            <a:r>
              <a:rPr lang="en-US" sz="2400" dirty="0" smtClean="0">
                <a:solidFill>
                  <a:srgbClr val="222222"/>
                </a:solidFill>
                <a:latin typeface="Times New Roman" pitchFamily="18" charset="0"/>
                <a:cs typeface="Times New Roman" pitchFamily="18" charset="0"/>
              </a:rPr>
              <a:t>Customer Actions:-</a:t>
            </a:r>
            <a:endParaRPr lang="en-US" sz="2400" dirty="0" smtClean="0">
              <a:latin typeface="Times New Roman" pitchFamily="18" charset="0"/>
              <a:cs typeface="Times New Roman" pitchFamily="18" charset="0"/>
            </a:endParaRPr>
          </a:p>
          <a:p>
            <a:pPr marL="0" lvl="0" indent="0" eaLnBrk="0" fontAlgn="base" hangingPunct="0">
              <a:lnSpc>
                <a:spcPct val="100000"/>
              </a:lnSpc>
              <a:spcBef>
                <a:spcPct val="0"/>
              </a:spcBef>
              <a:spcAft>
                <a:spcPct val="0"/>
              </a:spcAft>
              <a:buClrTx/>
              <a:buSzTx/>
              <a:buNone/>
            </a:pPr>
            <a:r>
              <a:rPr lang="en-US" sz="2400" dirty="0" smtClean="0">
                <a:solidFill>
                  <a:srgbClr val="222222"/>
                </a:solidFill>
                <a:latin typeface="Times New Roman" pitchFamily="18" charset="0"/>
                <a:cs typeface="Times New Roman" pitchFamily="18" charset="0"/>
              </a:rPr>
              <a:t>1) Order History Section (List of ordered items , Review and Rating for ordered items , Review Sharing On Social Media)</a:t>
            </a:r>
            <a:endParaRPr lang="en-US" sz="2400" dirty="0" smtClean="0">
              <a:latin typeface="Times New Roman" pitchFamily="18" charset="0"/>
              <a:cs typeface="Times New Roman" pitchFamily="18" charset="0"/>
            </a:endParaRPr>
          </a:p>
          <a:p>
            <a:pPr marL="0" lvl="0" indent="0" eaLnBrk="0" fontAlgn="base" hangingPunct="0">
              <a:lnSpc>
                <a:spcPct val="100000"/>
              </a:lnSpc>
              <a:spcBef>
                <a:spcPct val="0"/>
              </a:spcBef>
              <a:spcAft>
                <a:spcPct val="0"/>
              </a:spcAft>
              <a:buClrTx/>
              <a:buSzTx/>
              <a:buNone/>
            </a:pPr>
            <a:r>
              <a:rPr lang="en-US" sz="2400" dirty="0" smtClean="0">
                <a:solidFill>
                  <a:srgbClr val="222222"/>
                </a:solidFill>
                <a:latin typeface="Times New Roman" pitchFamily="18" charset="0"/>
                <a:cs typeface="Times New Roman" pitchFamily="18" charset="0"/>
              </a:rPr>
              <a:t> </a:t>
            </a:r>
            <a:endParaRPr lang="en-US" sz="2400" dirty="0" smtClean="0">
              <a:latin typeface="Times New Roman" pitchFamily="18" charset="0"/>
              <a:cs typeface="Times New Roman" pitchFamily="18" charset="0"/>
            </a:endParaRPr>
          </a:p>
          <a:p>
            <a:pPr marL="0" lvl="0" indent="0" eaLnBrk="0" fontAlgn="base" hangingPunct="0">
              <a:lnSpc>
                <a:spcPct val="100000"/>
              </a:lnSpc>
              <a:spcBef>
                <a:spcPct val="0"/>
              </a:spcBef>
              <a:spcAft>
                <a:spcPct val="0"/>
              </a:spcAft>
              <a:buClrTx/>
              <a:buSzTx/>
              <a:buNone/>
            </a:pPr>
            <a:r>
              <a:rPr lang="en-US" sz="2400" dirty="0" smtClean="0">
                <a:solidFill>
                  <a:srgbClr val="222222"/>
                </a:solidFill>
                <a:latin typeface="Times New Roman" pitchFamily="18" charset="0"/>
                <a:cs typeface="Times New Roman" pitchFamily="18" charset="0"/>
              </a:rPr>
              <a:t> </a:t>
            </a:r>
            <a:endParaRPr lang="en-US" sz="2400" dirty="0" smtClean="0">
              <a:latin typeface="Times New Roman" pitchFamily="18" charset="0"/>
              <a:cs typeface="Times New Roman" pitchFamily="18" charset="0"/>
            </a:endParaRPr>
          </a:p>
          <a:p>
            <a:pPr marL="0" lvl="0" indent="0" eaLnBrk="0" fontAlgn="base" hangingPunct="0">
              <a:lnSpc>
                <a:spcPct val="100000"/>
              </a:lnSpc>
              <a:spcBef>
                <a:spcPct val="0"/>
              </a:spcBef>
              <a:spcAft>
                <a:spcPct val="0"/>
              </a:spcAft>
              <a:buClrTx/>
              <a:buSzTx/>
              <a:buNone/>
            </a:pPr>
            <a:r>
              <a:rPr lang="en-US" sz="2400" dirty="0" smtClean="0">
                <a:solidFill>
                  <a:srgbClr val="222222"/>
                </a:solidFill>
                <a:latin typeface="Times New Roman" pitchFamily="18" charset="0"/>
                <a:cs typeface="Times New Roman" pitchFamily="18" charset="0"/>
              </a:rPr>
              <a:t>Admin Actions:-</a:t>
            </a:r>
            <a:endParaRPr lang="en-US" sz="2400" dirty="0" smtClean="0">
              <a:latin typeface="Times New Roman" pitchFamily="18" charset="0"/>
              <a:cs typeface="Times New Roman" pitchFamily="18" charset="0"/>
            </a:endParaRPr>
          </a:p>
          <a:p>
            <a:pPr marL="0" lvl="0" indent="0" eaLnBrk="0" fontAlgn="base" hangingPunct="0">
              <a:lnSpc>
                <a:spcPct val="100000"/>
              </a:lnSpc>
              <a:spcBef>
                <a:spcPct val="0"/>
              </a:spcBef>
              <a:spcAft>
                <a:spcPct val="0"/>
              </a:spcAft>
              <a:buClrTx/>
              <a:buSzTx/>
              <a:buNone/>
            </a:pPr>
            <a:r>
              <a:rPr lang="en-US" sz="2400" dirty="0" smtClean="0">
                <a:solidFill>
                  <a:srgbClr val="222222"/>
                </a:solidFill>
                <a:latin typeface="Times New Roman" pitchFamily="18" charset="0"/>
                <a:cs typeface="Times New Roman" pitchFamily="18" charset="0"/>
              </a:rPr>
              <a:t>1) Weekly , Monthly and Yearly Reports For Completed Orders</a:t>
            </a:r>
            <a:endParaRPr lang="en-US" sz="2400" dirty="0" smtClean="0">
              <a:latin typeface="Times New Roman" pitchFamily="18" charset="0"/>
              <a:cs typeface="Times New Roman" pitchFamily="18" charset="0"/>
            </a:endParaRPr>
          </a:p>
          <a:p>
            <a:pPr marL="0" lvl="0" indent="0" eaLnBrk="0" fontAlgn="base" hangingPunct="0">
              <a:lnSpc>
                <a:spcPct val="100000"/>
              </a:lnSpc>
              <a:spcBef>
                <a:spcPct val="0"/>
              </a:spcBef>
              <a:spcAft>
                <a:spcPct val="0"/>
              </a:spcAft>
              <a:buClrTx/>
              <a:buSzTx/>
              <a:buNone/>
            </a:pPr>
            <a:r>
              <a:rPr lang="en-US" dirty="0" smtClean="0">
                <a:solidFill>
                  <a:srgbClr val="222222"/>
                </a:solidFill>
                <a:latin typeface="Courier New" pitchFamily="49" charset="0"/>
                <a:cs typeface="Courier New" pitchFamily="49" charset="0"/>
              </a:rPr>
              <a:t> </a:t>
            </a:r>
            <a:endParaRPr lang="en-IN"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3">
            <a:extLst>
              <a:ext uri="{FF2B5EF4-FFF2-40B4-BE49-F238E27FC236}">
                <a16:creationId xmlns:a16="http://schemas.microsoft.com/office/drawing/2014/main" id="{315E3981-F0D7-482C-A8E0-6A57700BECA7}"/>
              </a:ext>
            </a:extLst>
          </p:cNvPr>
          <p:cNvSpPr>
            <a:spLocks noGrp="1"/>
          </p:cNvSpPr>
          <p:nvPr>
            <p:ph type="title"/>
          </p:nvPr>
        </p:nvSpPr>
        <p:spPr>
          <a:xfrm>
            <a:off x="446088" y="542926"/>
            <a:ext cx="11214100" cy="535531"/>
          </a:xfrm>
        </p:spPr>
        <p:txBody>
          <a:bodyPr>
            <a:normAutofit fontScale="90000"/>
          </a:bodyPr>
          <a:lstStyle/>
          <a:p>
            <a:r>
              <a:rPr lang="en-GB" dirty="0" smtClean="0"/>
              <a:t>Company Profile</a:t>
            </a:r>
            <a:endParaRPr lang="en-GB" dirty="0"/>
          </a:p>
        </p:txBody>
      </p:sp>
      <p:sp>
        <p:nvSpPr>
          <p:cNvPr id="14" name="Slide Number Placeholder 1">
            <a:extLst>
              <a:ext uri="{FF2B5EF4-FFF2-40B4-BE49-F238E27FC236}">
                <a16:creationId xmlns:a16="http://schemas.microsoft.com/office/drawing/2014/main" id="{520FC4EE-F318-4344-9E3C-B950ADB63865}"/>
              </a:ext>
            </a:extLst>
          </p:cNvPr>
          <p:cNvSpPr>
            <a:spLocks noGrp="1"/>
          </p:cNvSpPr>
          <p:nvPr>
            <p:ph type="sldNum" sz="quarter" idx="12"/>
          </p:nvPr>
        </p:nvSpPr>
        <p:spPr>
          <a:xfrm>
            <a:off x="11253788" y="6315076"/>
            <a:ext cx="406400" cy="365125"/>
          </a:xfrm>
        </p:spPr>
        <p:txBody>
          <a:bodyPr/>
          <a:lstStyle/>
          <a:p>
            <a:fld id="{C263D6C4-4840-40CC-AC84-17E24B3B7BDE}" type="slidenum">
              <a:rPr lang="en-GB" smtClean="0"/>
              <a:pPr/>
              <a:t>8</a:t>
            </a:fld>
            <a:endParaRPr lang="en-GB" dirty="0"/>
          </a:p>
        </p:txBody>
      </p:sp>
      <p:sp>
        <p:nvSpPr>
          <p:cNvPr id="15" name="Text Placeholder 4">
            <a:extLst>
              <a:ext uri="{FF2B5EF4-FFF2-40B4-BE49-F238E27FC236}">
                <a16:creationId xmlns:a16="http://schemas.microsoft.com/office/drawing/2014/main" id="{E0C87788-476B-4620-8002-A5C1177AD6C1}"/>
              </a:ext>
            </a:extLst>
          </p:cNvPr>
          <p:cNvSpPr txBox="1">
            <a:spLocks/>
          </p:cNvSpPr>
          <p:nvPr/>
        </p:nvSpPr>
        <p:spPr>
          <a:xfrm>
            <a:off x="4203337" y="1665942"/>
            <a:ext cx="5157788" cy="823912"/>
          </a:xfrm>
          <a:prstGeom prst="rect">
            <a:avLst/>
          </a:prstGeom>
        </p:spPr>
        <p:txBody>
          <a:bodyPr>
            <a:normAutofit fontScale="92500" lnSpcReduction="10000"/>
          </a:bodyPr>
          <a:lstStyle>
            <a:lvl1pPr marL="342797" indent="-342797" algn="l" defTabSz="457063" rtl="0" eaLnBrk="1" latinLnBrk="0" hangingPunct="1">
              <a:spcBef>
                <a:spcPts val="1000"/>
              </a:spcBef>
              <a:spcAft>
                <a:spcPts val="0"/>
              </a:spcAft>
              <a:buClr>
                <a:schemeClr val="accent1"/>
              </a:buClr>
              <a:buSzPct val="80000"/>
              <a:buFont typeface="Wingdings 3" charset="2"/>
              <a:buChar char=""/>
              <a:defRPr sz="1799" kern="1200">
                <a:solidFill>
                  <a:schemeClr val="tx1">
                    <a:lumMod val="75000"/>
                    <a:lumOff val="25000"/>
                  </a:schemeClr>
                </a:solidFill>
                <a:latin typeface="+mn-lt"/>
                <a:ea typeface="+mn-ea"/>
                <a:cs typeface="+mn-cs"/>
              </a:defRPr>
            </a:lvl1pPr>
            <a:lvl2pPr marL="742727" indent="-285664" algn="l" defTabSz="457063"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2657" indent="-228531" algn="l" defTabSz="457063"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599720" indent="-228531" algn="l" defTabSz="457063"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6783" indent="-228531" algn="l" defTabSz="457063"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3846" indent="-228531" algn="l" defTabSz="457063"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0908" indent="-228531" algn="l" defTabSz="457063"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7971" indent="-228531" algn="l" defTabSz="457063"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5034" indent="-228531" algn="l" defTabSz="457063"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defTabSz="457200" hangingPunct="0">
              <a:spcBef>
                <a:spcPts val="0"/>
              </a:spcBef>
              <a:buClrTx/>
            </a:pPr>
            <a:r>
              <a:rPr lang="en-US" dirty="0">
                <a:latin typeface="Arial Rounded MT Bold" pitchFamily="34" charset="0"/>
                <a:sym typeface="Calibri"/>
              </a:rPr>
              <a:t>Industrial Training </a:t>
            </a:r>
          </a:p>
          <a:p>
            <a:pPr defTabSz="457200" hangingPunct="0">
              <a:spcBef>
                <a:spcPts val="0"/>
              </a:spcBef>
              <a:buClrTx/>
            </a:pPr>
            <a:r>
              <a:rPr lang="en-US" dirty="0">
                <a:latin typeface="Arial Rounded MT Bold" pitchFamily="34" charset="0"/>
              </a:rPr>
              <a:t>On JavaJ2EE ,Spring and Hibernate</a:t>
            </a:r>
          </a:p>
          <a:p>
            <a:pPr defTabSz="457200" hangingPunct="0">
              <a:spcBef>
                <a:spcPts val="0"/>
              </a:spcBef>
              <a:buClrTx/>
            </a:pPr>
            <a:r>
              <a:rPr lang="en-US" dirty="0">
                <a:latin typeface="Arial Rounded MT Bold" pitchFamily="34" charset="0"/>
                <a:sym typeface="Calibri"/>
              </a:rPr>
              <a:t>At </a:t>
            </a:r>
            <a:r>
              <a:rPr lang="en-US" dirty="0" err="1">
                <a:latin typeface="Arial Rounded MT Bold" pitchFamily="34" charset="0"/>
              </a:rPr>
              <a:t>Ypsilon</a:t>
            </a:r>
            <a:r>
              <a:rPr lang="en-US" dirty="0">
                <a:latin typeface="Arial Rounded MT Bold" pitchFamily="34" charset="0"/>
              </a:rPr>
              <a:t>  It Solution Pvt. Ltd. Indore</a:t>
            </a:r>
            <a:endParaRPr lang="en-US" dirty="0">
              <a:latin typeface="Arial Rounded MT Bold" pitchFamily="34" charset="0"/>
              <a:sym typeface="Calibri"/>
            </a:endParaRPr>
          </a:p>
        </p:txBody>
      </p:sp>
      <p:sp>
        <p:nvSpPr>
          <p:cNvPr id="16" name="Text Placeholder 5">
            <a:extLst>
              <a:ext uri="{FF2B5EF4-FFF2-40B4-BE49-F238E27FC236}">
                <a16:creationId xmlns:a16="http://schemas.microsoft.com/office/drawing/2014/main" id="{000A9570-5EF6-4AFB-9FCA-7C8998E3FEB1}"/>
              </a:ext>
            </a:extLst>
          </p:cNvPr>
          <p:cNvSpPr txBox="1">
            <a:spLocks/>
          </p:cNvSpPr>
          <p:nvPr/>
        </p:nvSpPr>
        <p:spPr>
          <a:xfrm>
            <a:off x="3092129" y="2505075"/>
            <a:ext cx="8347577" cy="3684588"/>
          </a:xfrm>
          <a:prstGeom prst="rect">
            <a:avLst/>
          </a:prstGeom>
        </p:spPr>
        <p:txBody>
          <a:bodyPr>
            <a:normAutofit/>
          </a:bodyPr>
          <a:lstStyle>
            <a:lvl1pPr marL="342797" indent="-342797" algn="l" defTabSz="457063" rtl="0" eaLnBrk="1" latinLnBrk="0" hangingPunct="1">
              <a:spcBef>
                <a:spcPts val="1000"/>
              </a:spcBef>
              <a:spcAft>
                <a:spcPts val="0"/>
              </a:spcAft>
              <a:buClr>
                <a:schemeClr val="accent1"/>
              </a:buClr>
              <a:buSzPct val="80000"/>
              <a:buFont typeface="Wingdings 3" charset="2"/>
              <a:buChar char=""/>
              <a:defRPr sz="1799" kern="1200">
                <a:solidFill>
                  <a:schemeClr val="tx1">
                    <a:lumMod val="75000"/>
                    <a:lumOff val="25000"/>
                  </a:schemeClr>
                </a:solidFill>
                <a:latin typeface="+mn-lt"/>
                <a:ea typeface="+mn-ea"/>
                <a:cs typeface="+mn-cs"/>
              </a:defRPr>
            </a:lvl1pPr>
            <a:lvl2pPr marL="742727" indent="-285664" algn="l" defTabSz="457063"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2657" indent="-228531" algn="l" defTabSz="457063"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599720" indent="-228531" algn="l" defTabSz="457063"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6783" indent="-228531" algn="l" defTabSz="457063"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3846" indent="-228531" algn="l" defTabSz="457063"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0908" indent="-228531" algn="l" defTabSz="457063"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7971" indent="-228531" algn="l" defTabSz="457063"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5034" indent="-228531" algn="l" defTabSz="457063"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defTabSz="457200" hangingPunct="0">
              <a:spcBef>
                <a:spcPts val="0"/>
              </a:spcBef>
              <a:buClrTx/>
              <a:buNone/>
            </a:pPr>
            <a:r>
              <a:rPr lang="en-US" dirty="0" err="1">
                <a:sym typeface="Calibri"/>
              </a:rPr>
              <a:t>Ypsilon</a:t>
            </a:r>
            <a:r>
              <a:rPr lang="en-US" dirty="0">
                <a:sym typeface="Calibri"/>
              </a:rPr>
              <a:t> is Software Development Company ,It has been more than 27 year of this company ,there are 55 developers are working and the owner of universal informatics is same so technology part is completed by universal informatics  and projects is given by </a:t>
            </a:r>
            <a:r>
              <a:rPr lang="en-US" dirty="0" err="1">
                <a:sym typeface="Calibri"/>
              </a:rPr>
              <a:t>Ypsilion</a:t>
            </a:r>
            <a:r>
              <a:rPr lang="en-US" dirty="0"/>
              <a:t> Solutions </a:t>
            </a:r>
            <a:r>
              <a:rPr lang="en-US" dirty="0" err="1"/>
              <a:t>pvt.Ltd</a:t>
            </a:r>
            <a:r>
              <a:rPr lang="en-US" dirty="0"/>
              <a:t>.</a:t>
            </a:r>
          </a:p>
          <a:p>
            <a:pPr marL="0" indent="0" defTabSz="457200" hangingPunct="0">
              <a:spcBef>
                <a:spcPts val="0"/>
              </a:spcBef>
              <a:buClrTx/>
              <a:buNone/>
            </a:pPr>
            <a:endParaRPr lang="en-US" dirty="0"/>
          </a:p>
          <a:p>
            <a:pPr defTabSz="457200" hangingPunct="0">
              <a:spcBef>
                <a:spcPts val="0"/>
              </a:spcBef>
              <a:buClrTx/>
              <a:buFont typeface="Wingdings" panose="05000000000000000000" pitchFamily="2" charset="2"/>
              <a:buChar char="Ø"/>
            </a:pPr>
            <a:r>
              <a:rPr lang="en-US" dirty="0"/>
              <a:t>The Director  of the Company is Kishore </a:t>
            </a:r>
            <a:r>
              <a:rPr lang="en-US" dirty="0" err="1"/>
              <a:t>Bhuradiya</a:t>
            </a:r>
            <a:r>
              <a:rPr lang="en-US" dirty="0"/>
              <a:t>.</a:t>
            </a:r>
          </a:p>
          <a:p>
            <a:pPr defTabSz="457200" hangingPunct="0">
              <a:spcBef>
                <a:spcPts val="0"/>
              </a:spcBef>
              <a:buClrTx/>
              <a:buFont typeface="Wingdings" panose="05000000000000000000" pitchFamily="2" charset="2"/>
              <a:buChar char="Ø"/>
            </a:pPr>
            <a:r>
              <a:rPr lang="en-US" dirty="0"/>
              <a:t>It is private Company.</a:t>
            </a:r>
          </a:p>
          <a:p>
            <a:pPr>
              <a:buFont typeface="Wingdings" panose="05000000000000000000" pitchFamily="2" charset="2"/>
              <a:buChar char="Ø"/>
            </a:pPr>
            <a:r>
              <a:rPr lang="en-US" dirty="0"/>
              <a:t>The Company Category is limited Shares.</a:t>
            </a:r>
          </a:p>
          <a:p>
            <a:pPr>
              <a:buFont typeface="Wingdings" panose="05000000000000000000" pitchFamily="2" charset="2"/>
              <a:buChar char="Ø"/>
            </a:pPr>
            <a:r>
              <a:rPr lang="en-US" dirty="0"/>
              <a:t>This provides training in various technologies JAVA,DOT NET,ANDROID,PYTHON ,PHP</a:t>
            </a:r>
            <a:r>
              <a:rPr lang="en-US" dirty="0" smtClean="0"/>
              <a:t>, IOS </a:t>
            </a:r>
            <a:r>
              <a:rPr lang="en-US" dirty="0"/>
              <a:t>etc.							</a:t>
            </a:r>
          </a:p>
          <a:p>
            <a:pPr marL="0" indent="0" defTabSz="457200" hangingPunct="0">
              <a:spcBef>
                <a:spcPts val="0"/>
              </a:spcBef>
              <a:buClrTx/>
              <a:buNone/>
            </a:pPr>
            <a:endParaRPr lang="en-US" sz="2400" dirty="0">
              <a:sym typeface="Calibri"/>
            </a:endParaRPr>
          </a:p>
        </p:txBody>
      </p:sp>
      <p:pic>
        <p:nvPicPr>
          <p:cNvPr id="17" name="Picture 7"/>
          <p:cNvPicPr>
            <a:picLocks noChangeAspect="1"/>
          </p:cNvPicPr>
          <p:nvPr/>
        </p:nvPicPr>
        <p:blipFill>
          <a:blip r:embed="rId2" cstate="print"/>
          <a:stretch>
            <a:fillRect/>
          </a:stretch>
        </p:blipFill>
        <p:spPr>
          <a:xfrm>
            <a:off x="607644" y="1655931"/>
            <a:ext cx="1865362" cy="1865362"/>
          </a:xfrm>
          <a:prstGeom prst="rect">
            <a:avLst/>
          </a:prstGeom>
        </p:spPr>
      </p:pic>
    </p:spTree>
    <p:extLst>
      <p:ext uri="{BB962C8B-B14F-4D97-AF65-F5344CB8AC3E}">
        <p14:creationId xmlns:p14="http://schemas.microsoft.com/office/powerpoint/2010/main" val="2812844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a:xfrm>
            <a:off x="2402006" y="164280"/>
            <a:ext cx="8145125" cy="545168"/>
          </a:xfrm>
        </p:spPr>
        <p:txBody>
          <a:bodyPr>
            <a:normAutofit/>
          </a:bodyPr>
          <a:lstStyle/>
          <a:p>
            <a:r>
              <a:rPr lang="en-US" altLang="en-US" sz="3200" dirty="0">
                <a:solidFill>
                  <a:srgbClr val="00B0F0"/>
                </a:solidFill>
                <a:latin typeface="Baskerville Old Face" pitchFamily="18" charset="0"/>
              </a:rPr>
              <a:t>Technology &amp; Methodology used</a:t>
            </a:r>
          </a:p>
        </p:txBody>
      </p:sp>
      <p:sp>
        <p:nvSpPr>
          <p:cNvPr id="2" name="Content Placeholder 1"/>
          <p:cNvSpPr>
            <a:spLocks noGrp="1"/>
          </p:cNvSpPr>
          <p:nvPr>
            <p:ph idx="1"/>
          </p:nvPr>
        </p:nvSpPr>
        <p:spPr>
          <a:xfrm>
            <a:off x="0" y="704760"/>
            <a:ext cx="12050110" cy="6022429"/>
          </a:xfrm>
        </p:spPr>
        <p:txBody>
          <a:bodyPr>
            <a:normAutofit fontScale="25000" lnSpcReduction="20000"/>
          </a:bodyPr>
          <a:lstStyle/>
          <a:p>
            <a:pPr marL="0" indent="0">
              <a:buNone/>
            </a:pPr>
            <a:r>
              <a:rPr lang="en-IN" sz="12800" b="1" dirty="0" smtClean="0"/>
              <a:t> </a:t>
            </a:r>
            <a:r>
              <a:rPr lang="en-IN" sz="12800" b="1" u="sng" dirty="0" smtClean="0">
                <a:latin typeface="Baskerville Old Face" pitchFamily="18" charset="0"/>
              </a:rPr>
              <a:t>Hardware Specification(Minimum): </a:t>
            </a:r>
            <a:endParaRPr lang="en-IN" sz="12800" u="sng" dirty="0" smtClean="0">
              <a:latin typeface="Baskerville Old Face" pitchFamily="18" charset="0"/>
            </a:endParaRPr>
          </a:p>
          <a:p>
            <a:pPr marL="0" indent="0">
              <a:buNone/>
            </a:pPr>
            <a:r>
              <a:rPr lang="en-US" sz="9600" dirty="0" smtClean="0">
                <a:latin typeface="Times New Roman" panose="02020603050405020304" pitchFamily="18" charset="0"/>
                <a:cs typeface="Times New Roman" panose="02020603050405020304" pitchFamily="18" charset="0"/>
              </a:rPr>
              <a:t> </a:t>
            </a:r>
            <a:r>
              <a:rPr lang="en-US" sz="9600" dirty="0">
                <a:latin typeface="Times New Roman" panose="02020603050405020304" pitchFamily="18" charset="0"/>
                <a:cs typeface="Times New Roman" panose="02020603050405020304" pitchFamily="18" charset="0"/>
              </a:rPr>
              <a:t>Device      </a:t>
            </a:r>
            <a:r>
              <a:rPr lang="en-US" sz="9600" dirty="0" smtClean="0">
                <a:latin typeface="Times New Roman" panose="02020603050405020304" pitchFamily="18" charset="0"/>
                <a:cs typeface="Times New Roman" panose="02020603050405020304" pitchFamily="18" charset="0"/>
              </a:rPr>
              <a:t>	  : </a:t>
            </a:r>
            <a:r>
              <a:rPr lang="en-US" sz="9600" dirty="0">
                <a:latin typeface="Times New Roman" panose="02020603050405020304" pitchFamily="18" charset="0"/>
                <a:cs typeface="Times New Roman" panose="02020603050405020304" pitchFamily="18" charset="0"/>
              </a:rPr>
              <a:t>Android Smart Phone</a:t>
            </a:r>
          </a:p>
          <a:p>
            <a:pPr marL="0" indent="0">
              <a:buNone/>
            </a:pPr>
            <a:r>
              <a:rPr lang="en-US" sz="9600" dirty="0">
                <a:latin typeface="Times New Roman" panose="02020603050405020304" pitchFamily="18" charset="0"/>
                <a:cs typeface="Times New Roman" panose="02020603050405020304" pitchFamily="18" charset="0"/>
              </a:rPr>
              <a:t> </a:t>
            </a:r>
            <a:r>
              <a:rPr lang="en-US" sz="9600" dirty="0" smtClean="0">
                <a:latin typeface="Times New Roman" panose="02020603050405020304" pitchFamily="18" charset="0"/>
                <a:cs typeface="Times New Roman" panose="02020603050405020304" pitchFamily="18" charset="0"/>
              </a:rPr>
              <a:t>RAM      	  </a:t>
            </a:r>
            <a:r>
              <a:rPr lang="en-US" sz="9600" dirty="0">
                <a:latin typeface="Times New Roman" panose="02020603050405020304" pitchFamily="18" charset="0"/>
                <a:cs typeface="Times New Roman" panose="02020603050405020304" pitchFamily="18" charset="0"/>
              </a:rPr>
              <a:t>: 512MB or </a:t>
            </a:r>
            <a:r>
              <a:rPr lang="en-US" sz="9600" dirty="0" smtClean="0">
                <a:latin typeface="Times New Roman" panose="02020603050405020304" pitchFamily="18" charset="0"/>
                <a:cs typeface="Times New Roman" panose="02020603050405020304" pitchFamily="18" charset="0"/>
              </a:rPr>
              <a:t>Above</a:t>
            </a:r>
          </a:p>
          <a:p>
            <a:pPr marL="0" indent="0">
              <a:buNone/>
            </a:pPr>
            <a:r>
              <a:rPr lang="en-US" sz="9600" dirty="0" smtClean="0">
                <a:latin typeface="Times New Roman" panose="02020603050405020304" pitchFamily="18" charset="0"/>
                <a:cs typeface="Times New Roman" panose="02020603050405020304" pitchFamily="18" charset="0"/>
              </a:rPr>
              <a:t>Internal </a:t>
            </a:r>
            <a:r>
              <a:rPr lang="en-US" sz="9600" dirty="0">
                <a:latin typeface="Times New Roman" panose="02020603050405020304" pitchFamily="18" charset="0"/>
                <a:cs typeface="Times New Roman" panose="02020603050405020304" pitchFamily="18" charset="0"/>
              </a:rPr>
              <a:t>Space   : 1GB or </a:t>
            </a:r>
            <a:r>
              <a:rPr lang="en-US" sz="9600" dirty="0" smtClean="0">
                <a:latin typeface="Times New Roman" panose="02020603050405020304" pitchFamily="18" charset="0"/>
                <a:cs typeface="Times New Roman" panose="02020603050405020304" pitchFamily="18" charset="0"/>
              </a:rPr>
              <a:t>Above                  </a:t>
            </a:r>
          </a:p>
          <a:p>
            <a:pPr marL="0" indent="0">
              <a:buNone/>
            </a:pPr>
            <a:r>
              <a:rPr lang="en-US" sz="9600" dirty="0" smtClean="0">
                <a:latin typeface="Times New Roman" panose="02020603050405020304" pitchFamily="18" charset="0"/>
                <a:cs typeface="Times New Roman" panose="02020603050405020304" pitchFamily="18" charset="0"/>
              </a:rPr>
              <a:t>Processor	  : </a:t>
            </a:r>
            <a:r>
              <a:rPr lang="en-US" sz="9600" dirty="0">
                <a:latin typeface="Times New Roman" panose="02020603050405020304" pitchFamily="18" charset="0"/>
                <a:cs typeface="Times New Roman" panose="02020603050405020304" pitchFamily="18" charset="0"/>
              </a:rPr>
              <a:t>Quad - core or above</a:t>
            </a:r>
          </a:p>
          <a:p>
            <a:pPr marL="0" indent="0">
              <a:buNone/>
            </a:pPr>
            <a:r>
              <a:rPr lang="en-IN" sz="12800" b="1" u="sng" dirty="0" smtClean="0">
                <a:latin typeface="Baskerville Old Face" pitchFamily="18" charset="0"/>
              </a:rPr>
              <a:t>Software Requirement: </a:t>
            </a:r>
          </a:p>
          <a:p>
            <a:pPr>
              <a:buNone/>
            </a:pPr>
            <a:r>
              <a:rPr lang="en-US" sz="9600" dirty="0" smtClean="0">
                <a:latin typeface="Times New Roman" pitchFamily="18" charset="0"/>
                <a:cs typeface="Times New Roman" pitchFamily="18" charset="0"/>
              </a:rPr>
              <a:t> Tools     : Android Studio, Java Development Kit 8.0 (JVM and JRE)</a:t>
            </a:r>
            <a:endParaRPr lang="en-IN" sz="9600" dirty="0" smtClean="0">
              <a:latin typeface="Times New Roman" pitchFamily="18" charset="0"/>
              <a:cs typeface="Times New Roman" pitchFamily="18" charset="0"/>
            </a:endParaRPr>
          </a:p>
          <a:p>
            <a:pPr>
              <a:buNone/>
            </a:pPr>
            <a:r>
              <a:rPr lang="en-US" sz="9600" dirty="0" smtClean="0">
                <a:latin typeface="Times New Roman" pitchFamily="18" charset="0"/>
                <a:cs typeface="Times New Roman" pitchFamily="18" charset="0"/>
              </a:rPr>
              <a:t>                                     (NetBeans ,Apache Tomcat server)</a:t>
            </a:r>
            <a:endParaRPr lang="en-IN" sz="9600" dirty="0" smtClean="0">
              <a:latin typeface="Times New Roman" pitchFamily="18" charset="0"/>
              <a:cs typeface="Times New Roman" pitchFamily="18" charset="0"/>
            </a:endParaRPr>
          </a:p>
          <a:p>
            <a:pPr>
              <a:buNone/>
            </a:pPr>
            <a:r>
              <a:rPr lang="en-US" sz="9600" dirty="0" smtClean="0">
                <a:latin typeface="Times New Roman" pitchFamily="18" charset="0"/>
                <a:cs typeface="Times New Roman" pitchFamily="18" charset="0"/>
              </a:rPr>
              <a:t>  OS          : Android or Any other</a:t>
            </a:r>
            <a:r>
              <a:rPr lang="en-IN" sz="9600" dirty="0" smtClean="0">
                <a:latin typeface="Times New Roman" pitchFamily="18" charset="0"/>
                <a:cs typeface="Times New Roman" pitchFamily="18" charset="0"/>
              </a:rPr>
              <a:t>. </a:t>
            </a:r>
          </a:p>
          <a:p>
            <a:pPr>
              <a:buNone/>
            </a:pPr>
            <a:r>
              <a:rPr lang="en-US" sz="12800" b="1" u="sng" dirty="0" smtClean="0">
                <a:latin typeface="Baskerville Old Face" pitchFamily="18" charset="0"/>
              </a:rPr>
              <a:t>Technology Used-</a:t>
            </a:r>
            <a:endParaRPr lang="en-IN" sz="12800" b="1" u="sng" dirty="0" smtClean="0">
              <a:latin typeface="Baskerville Old Face" pitchFamily="18" charset="0"/>
            </a:endParaRPr>
          </a:p>
          <a:p>
            <a:pPr>
              <a:buNone/>
            </a:pPr>
            <a:r>
              <a:rPr lang="en-US" sz="9800" dirty="0" smtClean="0">
                <a:latin typeface="Baskerville Old Face" pitchFamily="18" charset="0"/>
              </a:rPr>
              <a:t> </a:t>
            </a:r>
            <a:r>
              <a:rPr lang="en-US" sz="9600" dirty="0" smtClean="0">
                <a:latin typeface="Times New Roman" pitchFamily="18" charset="0"/>
                <a:cs typeface="Times New Roman" pitchFamily="18" charset="0"/>
              </a:rPr>
              <a:t>Language: ANDROID</a:t>
            </a:r>
            <a:endParaRPr lang="en-IN" sz="9600" dirty="0" smtClean="0">
              <a:latin typeface="Times New Roman" pitchFamily="18" charset="0"/>
              <a:cs typeface="Times New Roman" pitchFamily="18" charset="0"/>
            </a:endParaRPr>
          </a:p>
          <a:p>
            <a:pPr>
              <a:buNone/>
            </a:pPr>
            <a:r>
              <a:rPr lang="en-US" sz="12800" b="1" u="sng" dirty="0" smtClean="0">
                <a:latin typeface="Baskerville Old Face" pitchFamily="18" charset="0"/>
              </a:rPr>
              <a:t>Front End:-</a:t>
            </a:r>
            <a:endParaRPr lang="en-IN" sz="12800" b="1" u="sng" dirty="0" smtClean="0">
              <a:latin typeface="Baskerville Old Face" pitchFamily="18" charset="0"/>
            </a:endParaRPr>
          </a:p>
          <a:p>
            <a:pPr>
              <a:buNone/>
            </a:pPr>
            <a:r>
              <a:rPr lang="en-US" sz="9600" dirty="0" smtClean="0">
                <a:latin typeface="Times New Roman" pitchFamily="18" charset="0"/>
                <a:cs typeface="Times New Roman" pitchFamily="18" charset="0"/>
              </a:rPr>
              <a:t> Android</a:t>
            </a:r>
          </a:p>
          <a:p>
            <a:pPr>
              <a:buNone/>
            </a:pPr>
            <a:r>
              <a:rPr lang="en-US" sz="12800" b="1" u="sng" dirty="0" smtClean="0">
                <a:latin typeface="Baskerville Old Face" pitchFamily="18" charset="0"/>
              </a:rPr>
              <a:t>Back End :-</a:t>
            </a:r>
            <a:r>
              <a:rPr lang="en-US" sz="9600" dirty="0" smtClean="0">
                <a:latin typeface="Times New Roman" pitchFamily="18" charset="0"/>
                <a:cs typeface="Times New Roman" pitchFamily="18" charset="0"/>
              </a:rPr>
              <a:t>My </a:t>
            </a:r>
            <a:r>
              <a:rPr lang="en-US" sz="9600" dirty="0">
                <a:latin typeface="Times New Roman" pitchFamily="18" charset="0"/>
                <a:cs typeface="Times New Roman" pitchFamily="18" charset="0"/>
              </a:rPr>
              <a:t>SQL and JSP</a:t>
            </a:r>
            <a:endParaRPr lang="en-IN" sz="9600" dirty="0" smtClean="0">
              <a:latin typeface="Times New Roman" pitchFamily="18" charset="0"/>
              <a:cs typeface="Times New Roman" pitchFamily="18" charset="0"/>
            </a:endParaRPr>
          </a:p>
          <a:p>
            <a:pPr marL="0" indent="0">
              <a:buNone/>
            </a:pPr>
            <a:endParaRPr lang="en-IN" sz="8000" dirty="0" smtClean="0"/>
          </a:p>
          <a:p>
            <a:r>
              <a:rPr lang="en-IN" sz="800" dirty="0"/>
              <a:t>  </a:t>
            </a:r>
          </a:p>
          <a:p>
            <a:pPr marL="0" indent="0">
              <a:buNone/>
            </a:pPr>
            <a:endParaRPr lang="en-IN" sz="8000" dirty="0" smtClean="0"/>
          </a:p>
          <a:p>
            <a:pPr marL="0" indent="0">
              <a:buNone/>
            </a:pPr>
            <a:endParaRPr lang="en-IN" sz="8000" dirty="0" smtClean="0"/>
          </a:p>
          <a:p>
            <a:pPr marL="0" indent="0">
              <a:buNone/>
            </a:pPr>
            <a:endParaRPr lang="en-IN" sz="8000" dirty="0" smtClean="0"/>
          </a:p>
          <a:p>
            <a:endParaRPr lang="en-IN" dirty="0"/>
          </a:p>
        </p:txBody>
      </p:sp>
    </p:spTree>
    <p:extLst>
      <p:ext uri="{BB962C8B-B14F-4D97-AF65-F5344CB8AC3E}">
        <p14:creationId xmlns:p14="http://schemas.microsoft.com/office/powerpoint/2010/main" val="4053417947"/>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TM03090434[[fn=Wood Type]]</Template>
  <TotalTime>2816</TotalTime>
  <Words>818</Words>
  <Application>Microsoft Office PowerPoint</Application>
  <PresentationFormat>Widescreen</PresentationFormat>
  <Paragraphs>155</Paragraphs>
  <Slides>25</Slides>
  <Notes>0</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25</vt:i4>
      </vt:variant>
    </vt:vector>
  </HeadingPairs>
  <TitlesOfParts>
    <vt:vector size="39" baseType="lpstr">
      <vt:lpstr>Arial</vt:lpstr>
      <vt:lpstr>Arial Rounded MT Bold</vt:lpstr>
      <vt:lpstr>Baskerville Old Face</vt:lpstr>
      <vt:lpstr>Berlin Sans FB Demi</vt:lpstr>
      <vt:lpstr>Calibri</vt:lpstr>
      <vt:lpstr>Courier New</vt:lpstr>
      <vt:lpstr>Mangal</vt:lpstr>
      <vt:lpstr>Open Sans</vt:lpstr>
      <vt:lpstr>Rockwell</vt:lpstr>
      <vt:lpstr>Rockwell Condensed</vt:lpstr>
      <vt:lpstr>Times New Roman</vt:lpstr>
      <vt:lpstr>Wingdings</vt:lpstr>
      <vt:lpstr>Wingdings 3</vt:lpstr>
      <vt:lpstr>Wood Type</vt:lpstr>
      <vt:lpstr>PowerPoint Presentation</vt:lpstr>
      <vt:lpstr>PowerPoint Presentation</vt:lpstr>
      <vt:lpstr>Description</vt:lpstr>
      <vt:lpstr>        MODULES OF THE PROJECT</vt:lpstr>
      <vt:lpstr>              ****LIST OF ADMIN  ACTION****</vt:lpstr>
      <vt:lpstr>                 </vt:lpstr>
      <vt:lpstr>                                                               -----PHASE II----- </vt:lpstr>
      <vt:lpstr>Company Profile</vt:lpstr>
      <vt:lpstr>Technology &amp; Methodology used</vt:lpstr>
      <vt:lpstr>Dfd (level 0,1)</vt:lpstr>
      <vt:lpstr>                  LEVEL-1 DFD (customer) </vt:lpstr>
      <vt:lpstr>                                LEVEL-1 DFD (admin)</vt:lpstr>
      <vt:lpstr>           E-R diagram </vt:lpstr>
      <vt:lpstr>PowerPoint Presentation</vt:lpstr>
      <vt:lpstr>                            DATABASE TABLES</vt:lpstr>
      <vt:lpstr>PowerPoint Presentation</vt:lpstr>
      <vt:lpstr>PowerPoint Presentation</vt:lpstr>
      <vt:lpstr>                                 Snapshot</vt:lpstr>
      <vt:lpstr>REGISTRATION PAGE:-</vt:lpstr>
      <vt:lpstr>LOGIN PAGE:-</vt:lpstr>
      <vt:lpstr>Add food category and items:-</vt:lpstr>
      <vt:lpstr>View food category and items: -</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Aditya Dwivedi</dc:creator>
  <cp:lastModifiedBy>Aditya Dwivedi</cp:lastModifiedBy>
  <cp:revision>276</cp:revision>
  <dcterms:created xsi:type="dcterms:W3CDTF">2017-05-07T09:42:57Z</dcterms:created>
  <dcterms:modified xsi:type="dcterms:W3CDTF">2019-05-04T03:53:59Z</dcterms:modified>
</cp:coreProperties>
</file>